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284" r:id="rId3"/>
    <p:sldId id="257" r:id="rId4"/>
    <p:sldId id="258" r:id="rId5"/>
    <p:sldId id="287" r:id="rId6"/>
    <p:sldId id="288" r:id="rId7"/>
    <p:sldId id="260" r:id="rId8"/>
    <p:sldId id="259" r:id="rId9"/>
    <p:sldId id="282" r:id="rId10"/>
    <p:sldId id="261" r:id="rId11"/>
    <p:sldId id="262" r:id="rId12"/>
    <p:sldId id="263" r:id="rId13"/>
    <p:sldId id="264" r:id="rId14"/>
    <p:sldId id="285" r:id="rId15"/>
    <p:sldId id="286" r:id="rId16"/>
    <p:sldId id="280" r:id="rId17"/>
    <p:sldId id="289" r:id="rId18"/>
    <p:sldId id="281" r:id="rId19"/>
    <p:sldId id="265" r:id="rId20"/>
    <p:sldId id="290"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83" r:id="rId34"/>
    <p:sldId id="278" r:id="rId35"/>
    <p:sldId id="279" r:id="rId36"/>
    <p:sldId id="29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7"/>
    <p:restoredTop sz="75574"/>
  </p:normalViewPr>
  <p:slideViewPr>
    <p:cSldViewPr snapToGrid="0" snapToObjects="1">
      <p:cViewPr varScale="1">
        <p:scale>
          <a:sx n="84" d="100"/>
          <a:sy n="84" d="100"/>
        </p:scale>
        <p:origin x="1008" y="8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2" d="100"/>
          <a:sy n="122" d="100"/>
        </p:scale>
        <p:origin x="2136"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E60107-3025-CF40-8EB1-7C31F2664C89}" type="datetimeFigureOut">
              <a:rPr lang="en-US" smtClean="0"/>
              <a:t>4/19/2018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26DF28-F30B-FF47-8F8A-1A1B5A783041}" type="slidenum">
              <a:rPr lang="en-US" smtClean="0"/>
              <a:t>‹#›</a:t>
            </a:fld>
            <a:endParaRPr lang="en-US"/>
          </a:p>
        </p:txBody>
      </p:sp>
    </p:spTree>
    <p:extLst>
      <p:ext uri="{BB962C8B-B14F-4D97-AF65-F5344CB8AC3E}">
        <p14:creationId xmlns:p14="http://schemas.microsoft.com/office/powerpoint/2010/main" val="3188637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1</a:t>
            </a:fld>
            <a:endParaRPr lang="en-US"/>
          </a:p>
        </p:txBody>
      </p:sp>
    </p:spTree>
    <p:extLst>
      <p:ext uri="{BB962C8B-B14F-4D97-AF65-F5344CB8AC3E}">
        <p14:creationId xmlns:p14="http://schemas.microsoft.com/office/powerpoint/2010/main" val="3223635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44550"/>
            <a:ext cx="5486400" cy="3086100"/>
          </a:xfrm>
        </p:spPr>
      </p:sp>
      <p:sp>
        <p:nvSpPr>
          <p:cNvPr id="3" name="Notes Placeholder 2"/>
          <p:cNvSpPr>
            <a:spLocks noGrp="1"/>
          </p:cNvSpPr>
          <p:nvPr>
            <p:ph type="body" idx="1"/>
          </p:nvPr>
        </p:nvSpPr>
        <p:spPr>
          <a:xfrm>
            <a:off x="685800" y="4109602"/>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10</a:t>
            </a:fld>
            <a:endParaRPr lang="en-US"/>
          </a:p>
        </p:txBody>
      </p:sp>
    </p:spTree>
    <p:extLst>
      <p:ext uri="{BB962C8B-B14F-4D97-AF65-F5344CB8AC3E}">
        <p14:creationId xmlns:p14="http://schemas.microsoft.com/office/powerpoint/2010/main" val="1018387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11</a:t>
            </a:fld>
            <a:endParaRPr lang="en-US"/>
          </a:p>
        </p:txBody>
      </p:sp>
    </p:spTree>
    <p:extLst>
      <p:ext uri="{BB962C8B-B14F-4D97-AF65-F5344CB8AC3E}">
        <p14:creationId xmlns:p14="http://schemas.microsoft.com/office/powerpoint/2010/main" val="4149199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12</a:t>
            </a:fld>
            <a:endParaRPr lang="en-US"/>
          </a:p>
        </p:txBody>
      </p:sp>
    </p:spTree>
    <p:extLst>
      <p:ext uri="{BB962C8B-B14F-4D97-AF65-F5344CB8AC3E}">
        <p14:creationId xmlns:p14="http://schemas.microsoft.com/office/powerpoint/2010/main" val="3604081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13</a:t>
            </a:fld>
            <a:endParaRPr lang="en-US"/>
          </a:p>
        </p:txBody>
      </p:sp>
    </p:spTree>
    <p:extLst>
      <p:ext uri="{BB962C8B-B14F-4D97-AF65-F5344CB8AC3E}">
        <p14:creationId xmlns:p14="http://schemas.microsoft.com/office/powerpoint/2010/main" val="2422002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14</a:t>
            </a:fld>
            <a:endParaRPr lang="en-US"/>
          </a:p>
        </p:txBody>
      </p:sp>
    </p:spTree>
    <p:extLst>
      <p:ext uri="{BB962C8B-B14F-4D97-AF65-F5344CB8AC3E}">
        <p14:creationId xmlns:p14="http://schemas.microsoft.com/office/powerpoint/2010/main" val="2163808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15</a:t>
            </a:fld>
            <a:endParaRPr lang="en-US"/>
          </a:p>
        </p:txBody>
      </p:sp>
    </p:spTree>
    <p:extLst>
      <p:ext uri="{BB962C8B-B14F-4D97-AF65-F5344CB8AC3E}">
        <p14:creationId xmlns:p14="http://schemas.microsoft.com/office/powerpoint/2010/main" val="240678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79400"/>
            <a:ext cx="3028950" cy="1704975"/>
          </a:xfrm>
        </p:spPr>
      </p:sp>
      <p:sp>
        <p:nvSpPr>
          <p:cNvPr id="3" name="Notes Placeholder 2"/>
          <p:cNvSpPr>
            <a:spLocks noGrp="1"/>
          </p:cNvSpPr>
          <p:nvPr>
            <p:ph type="body" idx="1"/>
          </p:nvPr>
        </p:nvSpPr>
        <p:spPr>
          <a:xfrm>
            <a:off x="665018" y="2093764"/>
            <a:ext cx="5486400" cy="3600450"/>
          </a:xfrm>
        </p:spPr>
        <p:txBody>
          <a:bodyPr/>
          <a:lstStyle/>
          <a:p>
            <a:endParaRPr lang="en-US" sz="1100" dirty="0"/>
          </a:p>
        </p:txBody>
      </p:sp>
      <p:sp>
        <p:nvSpPr>
          <p:cNvPr id="4" name="Slide Number Placeholder 3"/>
          <p:cNvSpPr>
            <a:spLocks noGrp="1"/>
          </p:cNvSpPr>
          <p:nvPr>
            <p:ph type="sldNum" sz="quarter" idx="10"/>
          </p:nvPr>
        </p:nvSpPr>
        <p:spPr/>
        <p:txBody>
          <a:bodyPr/>
          <a:lstStyle/>
          <a:p>
            <a:fld id="{3D26DF28-F30B-FF47-8F8A-1A1B5A783041}" type="slidenum">
              <a:rPr lang="en-US" smtClean="0"/>
              <a:t>16</a:t>
            </a:fld>
            <a:endParaRPr lang="en-US"/>
          </a:p>
        </p:txBody>
      </p:sp>
    </p:spTree>
    <p:extLst>
      <p:ext uri="{BB962C8B-B14F-4D97-AF65-F5344CB8AC3E}">
        <p14:creationId xmlns:p14="http://schemas.microsoft.com/office/powerpoint/2010/main" val="3054904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2138" y="395288"/>
            <a:ext cx="4414837" cy="2482850"/>
          </a:xfrm>
        </p:spPr>
      </p:sp>
      <p:sp>
        <p:nvSpPr>
          <p:cNvPr id="3" name="Notes Placeholder 2"/>
          <p:cNvSpPr>
            <a:spLocks noGrp="1"/>
          </p:cNvSpPr>
          <p:nvPr>
            <p:ph type="body" idx="1"/>
          </p:nvPr>
        </p:nvSpPr>
        <p:spPr>
          <a:xfrm>
            <a:off x="685800" y="2997784"/>
            <a:ext cx="5486400" cy="3600450"/>
          </a:xfrm>
        </p:spPr>
        <p:txBody>
          <a:bodyPr/>
          <a:lstStyle/>
          <a:p>
            <a:endParaRPr lang="en-US" sz="1100" dirty="0"/>
          </a:p>
        </p:txBody>
      </p:sp>
      <p:sp>
        <p:nvSpPr>
          <p:cNvPr id="4" name="Slide Number Placeholder 3"/>
          <p:cNvSpPr>
            <a:spLocks noGrp="1"/>
          </p:cNvSpPr>
          <p:nvPr>
            <p:ph type="sldNum" sz="quarter" idx="10"/>
          </p:nvPr>
        </p:nvSpPr>
        <p:spPr/>
        <p:txBody>
          <a:bodyPr/>
          <a:lstStyle/>
          <a:p>
            <a:fld id="{3D26DF28-F30B-FF47-8F8A-1A1B5A783041}" type="slidenum">
              <a:rPr lang="en-US" smtClean="0"/>
              <a:t>17</a:t>
            </a:fld>
            <a:endParaRPr lang="en-US"/>
          </a:p>
        </p:txBody>
      </p:sp>
    </p:spTree>
    <p:extLst>
      <p:ext uri="{BB962C8B-B14F-4D97-AF65-F5344CB8AC3E}">
        <p14:creationId xmlns:p14="http://schemas.microsoft.com/office/powerpoint/2010/main" val="190259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18</a:t>
            </a:fld>
            <a:endParaRPr lang="en-US"/>
          </a:p>
        </p:txBody>
      </p:sp>
    </p:spTree>
    <p:extLst>
      <p:ext uri="{BB962C8B-B14F-4D97-AF65-F5344CB8AC3E}">
        <p14:creationId xmlns:p14="http://schemas.microsoft.com/office/powerpoint/2010/main" val="1013409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19</a:t>
            </a:fld>
            <a:endParaRPr lang="en-US"/>
          </a:p>
        </p:txBody>
      </p:sp>
    </p:spTree>
    <p:extLst>
      <p:ext uri="{BB962C8B-B14F-4D97-AF65-F5344CB8AC3E}">
        <p14:creationId xmlns:p14="http://schemas.microsoft.com/office/powerpoint/2010/main" val="2133788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a:t>
            </a:fld>
            <a:endParaRPr lang="en-US"/>
          </a:p>
        </p:txBody>
      </p:sp>
    </p:spTree>
    <p:extLst>
      <p:ext uri="{BB962C8B-B14F-4D97-AF65-F5344CB8AC3E}">
        <p14:creationId xmlns:p14="http://schemas.microsoft.com/office/powerpoint/2010/main" val="2396176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20</a:t>
            </a:fld>
            <a:endParaRPr lang="en-US"/>
          </a:p>
        </p:txBody>
      </p:sp>
    </p:spTree>
    <p:extLst>
      <p:ext uri="{BB962C8B-B14F-4D97-AF65-F5344CB8AC3E}">
        <p14:creationId xmlns:p14="http://schemas.microsoft.com/office/powerpoint/2010/main" val="3309362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21</a:t>
            </a:fld>
            <a:endParaRPr lang="en-US"/>
          </a:p>
        </p:txBody>
      </p:sp>
    </p:spTree>
    <p:extLst>
      <p:ext uri="{BB962C8B-B14F-4D97-AF65-F5344CB8AC3E}">
        <p14:creationId xmlns:p14="http://schemas.microsoft.com/office/powerpoint/2010/main" val="4234314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22</a:t>
            </a:fld>
            <a:endParaRPr lang="en-US"/>
          </a:p>
        </p:txBody>
      </p:sp>
    </p:spTree>
    <p:extLst>
      <p:ext uri="{BB962C8B-B14F-4D97-AF65-F5344CB8AC3E}">
        <p14:creationId xmlns:p14="http://schemas.microsoft.com/office/powerpoint/2010/main" val="35959710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23</a:t>
            </a:fld>
            <a:endParaRPr lang="en-US"/>
          </a:p>
        </p:txBody>
      </p:sp>
    </p:spTree>
    <p:extLst>
      <p:ext uri="{BB962C8B-B14F-4D97-AF65-F5344CB8AC3E}">
        <p14:creationId xmlns:p14="http://schemas.microsoft.com/office/powerpoint/2010/main" val="1202633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0738" y="498475"/>
            <a:ext cx="3546475" cy="1995488"/>
          </a:xfrm>
        </p:spPr>
      </p:sp>
      <p:sp>
        <p:nvSpPr>
          <p:cNvPr id="3" name="Notes Placeholder 2"/>
          <p:cNvSpPr>
            <a:spLocks noGrp="1"/>
          </p:cNvSpPr>
          <p:nvPr>
            <p:ph type="body" idx="1"/>
          </p:nvPr>
        </p:nvSpPr>
        <p:spPr>
          <a:xfrm>
            <a:off x="685799" y="2467841"/>
            <a:ext cx="5746173" cy="3600450"/>
          </a:xfrm>
        </p:spPr>
        <p:txBody>
          <a:bodyPr/>
          <a:lstStyle/>
          <a:p>
            <a:endParaRPr lang="en-US" sz="1100" dirty="0"/>
          </a:p>
        </p:txBody>
      </p:sp>
      <p:sp>
        <p:nvSpPr>
          <p:cNvPr id="4" name="Slide Number Placeholder 3"/>
          <p:cNvSpPr>
            <a:spLocks noGrp="1"/>
          </p:cNvSpPr>
          <p:nvPr>
            <p:ph type="sldNum" sz="quarter" idx="10"/>
          </p:nvPr>
        </p:nvSpPr>
        <p:spPr/>
        <p:txBody>
          <a:bodyPr/>
          <a:lstStyle/>
          <a:p>
            <a:fld id="{3D26DF28-F30B-FF47-8F8A-1A1B5A783041}" type="slidenum">
              <a:rPr lang="en-US" smtClean="0"/>
              <a:t>24</a:t>
            </a:fld>
            <a:endParaRPr lang="en-US"/>
          </a:p>
        </p:txBody>
      </p:sp>
    </p:spTree>
    <p:extLst>
      <p:ext uri="{BB962C8B-B14F-4D97-AF65-F5344CB8AC3E}">
        <p14:creationId xmlns:p14="http://schemas.microsoft.com/office/powerpoint/2010/main" val="4136314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25</a:t>
            </a:fld>
            <a:endParaRPr lang="en-US"/>
          </a:p>
        </p:txBody>
      </p:sp>
    </p:spTree>
    <p:extLst>
      <p:ext uri="{BB962C8B-B14F-4D97-AF65-F5344CB8AC3E}">
        <p14:creationId xmlns:p14="http://schemas.microsoft.com/office/powerpoint/2010/main" val="4144809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26</a:t>
            </a:fld>
            <a:endParaRPr lang="en-US"/>
          </a:p>
        </p:txBody>
      </p:sp>
    </p:spTree>
    <p:extLst>
      <p:ext uri="{BB962C8B-B14F-4D97-AF65-F5344CB8AC3E}">
        <p14:creationId xmlns:p14="http://schemas.microsoft.com/office/powerpoint/2010/main" val="17472726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27</a:t>
            </a:fld>
            <a:endParaRPr lang="en-US"/>
          </a:p>
        </p:txBody>
      </p:sp>
    </p:spTree>
    <p:extLst>
      <p:ext uri="{BB962C8B-B14F-4D97-AF65-F5344CB8AC3E}">
        <p14:creationId xmlns:p14="http://schemas.microsoft.com/office/powerpoint/2010/main" val="5751074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28</a:t>
            </a:fld>
            <a:endParaRPr lang="en-US"/>
          </a:p>
        </p:txBody>
      </p:sp>
    </p:spTree>
    <p:extLst>
      <p:ext uri="{BB962C8B-B14F-4D97-AF65-F5344CB8AC3E}">
        <p14:creationId xmlns:p14="http://schemas.microsoft.com/office/powerpoint/2010/main" val="19330487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29</a:t>
            </a:fld>
            <a:endParaRPr lang="en-US"/>
          </a:p>
        </p:txBody>
      </p:sp>
    </p:spTree>
    <p:extLst>
      <p:ext uri="{BB962C8B-B14F-4D97-AF65-F5344CB8AC3E}">
        <p14:creationId xmlns:p14="http://schemas.microsoft.com/office/powerpoint/2010/main" val="3568614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3</a:t>
            </a:fld>
            <a:endParaRPr lang="en-US"/>
          </a:p>
        </p:txBody>
      </p:sp>
    </p:spTree>
    <p:extLst>
      <p:ext uri="{BB962C8B-B14F-4D97-AF65-F5344CB8AC3E}">
        <p14:creationId xmlns:p14="http://schemas.microsoft.com/office/powerpoint/2010/main" val="7573508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30</a:t>
            </a:fld>
            <a:endParaRPr lang="en-US"/>
          </a:p>
        </p:txBody>
      </p:sp>
    </p:spTree>
    <p:extLst>
      <p:ext uri="{BB962C8B-B14F-4D97-AF65-F5344CB8AC3E}">
        <p14:creationId xmlns:p14="http://schemas.microsoft.com/office/powerpoint/2010/main" val="15828507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31</a:t>
            </a:fld>
            <a:endParaRPr lang="en-US"/>
          </a:p>
        </p:txBody>
      </p:sp>
    </p:spTree>
    <p:extLst>
      <p:ext uri="{BB962C8B-B14F-4D97-AF65-F5344CB8AC3E}">
        <p14:creationId xmlns:p14="http://schemas.microsoft.com/office/powerpoint/2010/main" val="19445754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32</a:t>
            </a:fld>
            <a:endParaRPr lang="en-US"/>
          </a:p>
        </p:txBody>
      </p:sp>
    </p:spTree>
    <p:extLst>
      <p:ext uri="{BB962C8B-B14F-4D97-AF65-F5344CB8AC3E}">
        <p14:creationId xmlns:p14="http://schemas.microsoft.com/office/powerpoint/2010/main" val="40045738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33</a:t>
            </a:fld>
            <a:endParaRPr lang="en-US"/>
          </a:p>
        </p:txBody>
      </p:sp>
    </p:spTree>
    <p:extLst>
      <p:ext uri="{BB962C8B-B14F-4D97-AF65-F5344CB8AC3E}">
        <p14:creationId xmlns:p14="http://schemas.microsoft.com/office/powerpoint/2010/main" val="8616337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34</a:t>
            </a:fld>
            <a:endParaRPr lang="en-US"/>
          </a:p>
        </p:txBody>
      </p:sp>
    </p:spTree>
    <p:extLst>
      <p:ext uri="{BB962C8B-B14F-4D97-AF65-F5344CB8AC3E}">
        <p14:creationId xmlns:p14="http://schemas.microsoft.com/office/powerpoint/2010/main" val="39512696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35</a:t>
            </a:fld>
            <a:endParaRPr lang="en-US"/>
          </a:p>
        </p:txBody>
      </p:sp>
    </p:spTree>
    <p:extLst>
      <p:ext uri="{BB962C8B-B14F-4D97-AF65-F5344CB8AC3E}">
        <p14:creationId xmlns:p14="http://schemas.microsoft.com/office/powerpoint/2010/main" val="37997641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36</a:t>
            </a:fld>
            <a:endParaRPr lang="en-US"/>
          </a:p>
        </p:txBody>
      </p:sp>
    </p:spTree>
    <p:extLst>
      <p:ext uri="{BB962C8B-B14F-4D97-AF65-F5344CB8AC3E}">
        <p14:creationId xmlns:p14="http://schemas.microsoft.com/office/powerpoint/2010/main" val="822336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4</a:t>
            </a:fld>
            <a:endParaRPr lang="en-US"/>
          </a:p>
        </p:txBody>
      </p:sp>
    </p:spTree>
    <p:extLst>
      <p:ext uri="{BB962C8B-B14F-4D97-AF65-F5344CB8AC3E}">
        <p14:creationId xmlns:p14="http://schemas.microsoft.com/office/powerpoint/2010/main" val="2646507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2138" y="614363"/>
            <a:ext cx="4857750" cy="2732087"/>
          </a:xfrm>
        </p:spPr>
      </p:sp>
      <p:sp>
        <p:nvSpPr>
          <p:cNvPr id="3" name="Notes Placeholder 2"/>
          <p:cNvSpPr>
            <a:spLocks noGrp="1"/>
          </p:cNvSpPr>
          <p:nvPr>
            <p:ph type="body" idx="1"/>
          </p:nvPr>
        </p:nvSpPr>
        <p:spPr>
          <a:xfrm>
            <a:off x="592281" y="3662793"/>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5</a:t>
            </a:fld>
            <a:endParaRPr lang="en-US"/>
          </a:p>
        </p:txBody>
      </p:sp>
    </p:spTree>
    <p:extLst>
      <p:ext uri="{BB962C8B-B14F-4D97-AF65-F5344CB8AC3E}">
        <p14:creationId xmlns:p14="http://schemas.microsoft.com/office/powerpoint/2010/main" val="3116272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58838"/>
            <a:ext cx="5486400" cy="3086100"/>
          </a:xfrm>
        </p:spPr>
      </p:sp>
      <p:sp>
        <p:nvSpPr>
          <p:cNvPr id="3" name="Notes Placeholder 2"/>
          <p:cNvSpPr>
            <a:spLocks noGrp="1"/>
          </p:cNvSpPr>
          <p:nvPr>
            <p:ph type="body" idx="1"/>
          </p:nvPr>
        </p:nvSpPr>
        <p:spPr>
          <a:xfrm>
            <a:off x="685800" y="4213512"/>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6</a:t>
            </a:fld>
            <a:endParaRPr lang="en-US"/>
          </a:p>
        </p:txBody>
      </p:sp>
    </p:spTree>
    <p:extLst>
      <p:ext uri="{BB962C8B-B14F-4D97-AF65-F5344CB8AC3E}">
        <p14:creationId xmlns:p14="http://schemas.microsoft.com/office/powerpoint/2010/main" val="2923566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3250" y="635000"/>
            <a:ext cx="4654550" cy="2617788"/>
          </a:xfrm>
        </p:spPr>
      </p:sp>
      <p:sp>
        <p:nvSpPr>
          <p:cNvPr id="3" name="Notes Placeholder 2"/>
          <p:cNvSpPr>
            <a:spLocks noGrp="1"/>
          </p:cNvSpPr>
          <p:nvPr>
            <p:ph type="body" idx="1"/>
          </p:nvPr>
        </p:nvSpPr>
        <p:spPr>
          <a:xfrm>
            <a:off x="550717" y="3351067"/>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7</a:t>
            </a:fld>
            <a:endParaRPr lang="en-US"/>
          </a:p>
        </p:txBody>
      </p:sp>
    </p:spTree>
    <p:extLst>
      <p:ext uri="{BB962C8B-B14F-4D97-AF65-F5344CB8AC3E}">
        <p14:creationId xmlns:p14="http://schemas.microsoft.com/office/powerpoint/2010/main" val="1979133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8</a:t>
            </a:fld>
            <a:endParaRPr lang="en-US"/>
          </a:p>
        </p:txBody>
      </p:sp>
    </p:spTree>
    <p:extLst>
      <p:ext uri="{BB962C8B-B14F-4D97-AF65-F5344CB8AC3E}">
        <p14:creationId xmlns:p14="http://schemas.microsoft.com/office/powerpoint/2010/main" val="733212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9</a:t>
            </a:fld>
            <a:endParaRPr lang="en-US"/>
          </a:p>
        </p:txBody>
      </p:sp>
    </p:spTree>
    <p:extLst>
      <p:ext uri="{BB962C8B-B14F-4D97-AF65-F5344CB8AC3E}">
        <p14:creationId xmlns:p14="http://schemas.microsoft.com/office/powerpoint/2010/main" val="1971707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7EAEC-6CAA-4F49-A47F-978E17736A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AF6826-9763-474F-8DBD-5F718AA128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012BD2-BF53-6D47-ABA0-EC7190FAB824}"/>
              </a:ext>
            </a:extLst>
          </p:cNvPr>
          <p:cNvSpPr>
            <a:spLocks noGrp="1"/>
          </p:cNvSpPr>
          <p:nvPr>
            <p:ph type="dt" sz="half" idx="10"/>
          </p:nvPr>
        </p:nvSpPr>
        <p:spPr/>
        <p:txBody>
          <a:bodyPr/>
          <a:lstStyle/>
          <a:p>
            <a:fld id="{21228708-8A7A-324C-AF89-DED6CBA5AADD}" type="datetimeFigureOut">
              <a:rPr lang="en-US" smtClean="0"/>
              <a:t>4/19/2018</a:t>
            </a:fld>
            <a:endParaRPr lang="en-US"/>
          </a:p>
        </p:txBody>
      </p:sp>
      <p:sp>
        <p:nvSpPr>
          <p:cNvPr id="5" name="Footer Placeholder 4">
            <a:extLst>
              <a:ext uri="{FF2B5EF4-FFF2-40B4-BE49-F238E27FC236}">
                <a16:creationId xmlns:a16="http://schemas.microsoft.com/office/drawing/2014/main" id="{BC0CBAB0-610D-9B47-B57B-528B0BF832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3AD640-B488-9B48-B3C2-D324E02695B3}"/>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3770608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2799A-836D-8543-94CD-B0903D80A2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E05F1F-4344-A545-BAD3-444C6AB715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B8C71-0197-BC48-B459-9B6D112A96F1}"/>
              </a:ext>
            </a:extLst>
          </p:cNvPr>
          <p:cNvSpPr>
            <a:spLocks noGrp="1"/>
          </p:cNvSpPr>
          <p:nvPr>
            <p:ph type="dt" sz="half" idx="10"/>
          </p:nvPr>
        </p:nvSpPr>
        <p:spPr/>
        <p:txBody>
          <a:bodyPr/>
          <a:lstStyle/>
          <a:p>
            <a:fld id="{21228708-8A7A-324C-AF89-DED6CBA5AADD}" type="datetimeFigureOut">
              <a:rPr lang="en-US" smtClean="0"/>
              <a:t>4/19/2018</a:t>
            </a:fld>
            <a:endParaRPr lang="en-US"/>
          </a:p>
        </p:txBody>
      </p:sp>
      <p:sp>
        <p:nvSpPr>
          <p:cNvPr id="5" name="Footer Placeholder 4">
            <a:extLst>
              <a:ext uri="{FF2B5EF4-FFF2-40B4-BE49-F238E27FC236}">
                <a16:creationId xmlns:a16="http://schemas.microsoft.com/office/drawing/2014/main" id="{821284E5-8552-AB4E-84C5-139FDCE308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15B62-4ACE-C84E-99E5-526F9AD03E88}"/>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1842288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57069F-12CC-A642-864D-718EEC95D0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056EF1-83EF-474B-81C0-59A4E166664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E5B75A-821F-DE4C-8203-DE15CB4D011C}"/>
              </a:ext>
            </a:extLst>
          </p:cNvPr>
          <p:cNvSpPr>
            <a:spLocks noGrp="1"/>
          </p:cNvSpPr>
          <p:nvPr>
            <p:ph type="dt" sz="half" idx="10"/>
          </p:nvPr>
        </p:nvSpPr>
        <p:spPr/>
        <p:txBody>
          <a:bodyPr/>
          <a:lstStyle/>
          <a:p>
            <a:fld id="{21228708-8A7A-324C-AF89-DED6CBA5AADD}" type="datetimeFigureOut">
              <a:rPr lang="en-US" smtClean="0"/>
              <a:t>4/19/2018</a:t>
            </a:fld>
            <a:endParaRPr lang="en-US"/>
          </a:p>
        </p:txBody>
      </p:sp>
      <p:sp>
        <p:nvSpPr>
          <p:cNvPr id="5" name="Footer Placeholder 4">
            <a:extLst>
              <a:ext uri="{FF2B5EF4-FFF2-40B4-BE49-F238E27FC236}">
                <a16:creationId xmlns:a16="http://schemas.microsoft.com/office/drawing/2014/main" id="{90584A9F-DD33-974D-9500-9535135C27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0346CE-4879-7946-B537-26F96E5D8500}"/>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1791389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C47AC-6BD5-7146-922B-5BB4A6D802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310FEF-61F2-F54A-BA34-8A2821BF71A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994383-42E2-5B46-8A08-A401D73E0D78}"/>
              </a:ext>
            </a:extLst>
          </p:cNvPr>
          <p:cNvSpPr>
            <a:spLocks noGrp="1"/>
          </p:cNvSpPr>
          <p:nvPr>
            <p:ph type="dt" sz="half" idx="10"/>
          </p:nvPr>
        </p:nvSpPr>
        <p:spPr/>
        <p:txBody>
          <a:bodyPr/>
          <a:lstStyle/>
          <a:p>
            <a:fld id="{21228708-8A7A-324C-AF89-DED6CBA5AADD}" type="datetimeFigureOut">
              <a:rPr lang="en-US" smtClean="0"/>
              <a:t>4/19/2018</a:t>
            </a:fld>
            <a:endParaRPr lang="en-US"/>
          </a:p>
        </p:txBody>
      </p:sp>
      <p:sp>
        <p:nvSpPr>
          <p:cNvPr id="5" name="Footer Placeholder 4">
            <a:extLst>
              <a:ext uri="{FF2B5EF4-FFF2-40B4-BE49-F238E27FC236}">
                <a16:creationId xmlns:a16="http://schemas.microsoft.com/office/drawing/2014/main" id="{8049E4DF-EC47-5844-BFE9-ACE795117D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388D88-63BD-9A4E-9B56-3186B7EBAB5A}"/>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3386275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43F68-5101-5742-82A3-63E4214F89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68C0EB-6A88-7C45-9834-E0FAD3AF55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DC7EC42-2AFB-B444-949C-8D7B92CF15AF}"/>
              </a:ext>
            </a:extLst>
          </p:cNvPr>
          <p:cNvSpPr>
            <a:spLocks noGrp="1"/>
          </p:cNvSpPr>
          <p:nvPr>
            <p:ph type="dt" sz="half" idx="10"/>
          </p:nvPr>
        </p:nvSpPr>
        <p:spPr/>
        <p:txBody>
          <a:bodyPr/>
          <a:lstStyle/>
          <a:p>
            <a:fld id="{21228708-8A7A-324C-AF89-DED6CBA5AADD}" type="datetimeFigureOut">
              <a:rPr lang="en-US" smtClean="0"/>
              <a:t>4/19/2018</a:t>
            </a:fld>
            <a:endParaRPr lang="en-US"/>
          </a:p>
        </p:txBody>
      </p:sp>
      <p:sp>
        <p:nvSpPr>
          <p:cNvPr id="5" name="Footer Placeholder 4">
            <a:extLst>
              <a:ext uri="{FF2B5EF4-FFF2-40B4-BE49-F238E27FC236}">
                <a16:creationId xmlns:a16="http://schemas.microsoft.com/office/drawing/2014/main" id="{84EC3520-2729-0444-87C7-8C38103AD5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994EE7-9109-0148-AE07-22B573F4B387}"/>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94275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FFFF9-A96C-2444-9A99-CEB023473B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5CAD2E-6856-F642-B9CD-63C470E2A3F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474B4B-3270-8340-B3F5-C3D2FBB724A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CF92AE-619D-7242-9E4A-4A824D39BD1C}"/>
              </a:ext>
            </a:extLst>
          </p:cNvPr>
          <p:cNvSpPr>
            <a:spLocks noGrp="1"/>
          </p:cNvSpPr>
          <p:nvPr>
            <p:ph type="dt" sz="half" idx="10"/>
          </p:nvPr>
        </p:nvSpPr>
        <p:spPr/>
        <p:txBody>
          <a:bodyPr/>
          <a:lstStyle/>
          <a:p>
            <a:fld id="{21228708-8A7A-324C-AF89-DED6CBA5AADD}" type="datetimeFigureOut">
              <a:rPr lang="en-US" smtClean="0"/>
              <a:t>4/19/2018</a:t>
            </a:fld>
            <a:endParaRPr lang="en-US"/>
          </a:p>
        </p:txBody>
      </p:sp>
      <p:sp>
        <p:nvSpPr>
          <p:cNvPr id="6" name="Footer Placeholder 5">
            <a:extLst>
              <a:ext uri="{FF2B5EF4-FFF2-40B4-BE49-F238E27FC236}">
                <a16:creationId xmlns:a16="http://schemas.microsoft.com/office/drawing/2014/main" id="{FE6AC0E1-1691-B547-A6C8-7392A671A4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462BA3-816D-4C4B-A003-52B0CD702356}"/>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1973020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02F1C-123D-4142-A156-56D7371C03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D76B2E-5D3C-784D-90EC-8B4C83CF15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F2E8D9A-24A2-A141-9136-6C9250F4EE5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14DBBF-6752-9949-8627-CD57DAD213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E0C9FFF-D234-3046-A4B2-6DABFEAB02F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271E81-F46D-6B4E-B619-00F09CE478A5}"/>
              </a:ext>
            </a:extLst>
          </p:cNvPr>
          <p:cNvSpPr>
            <a:spLocks noGrp="1"/>
          </p:cNvSpPr>
          <p:nvPr>
            <p:ph type="dt" sz="half" idx="10"/>
          </p:nvPr>
        </p:nvSpPr>
        <p:spPr/>
        <p:txBody>
          <a:bodyPr/>
          <a:lstStyle/>
          <a:p>
            <a:fld id="{21228708-8A7A-324C-AF89-DED6CBA5AADD}" type="datetimeFigureOut">
              <a:rPr lang="en-US" smtClean="0"/>
              <a:t>4/19/2018</a:t>
            </a:fld>
            <a:endParaRPr lang="en-US"/>
          </a:p>
        </p:txBody>
      </p:sp>
      <p:sp>
        <p:nvSpPr>
          <p:cNvPr id="8" name="Footer Placeholder 7">
            <a:extLst>
              <a:ext uri="{FF2B5EF4-FFF2-40B4-BE49-F238E27FC236}">
                <a16:creationId xmlns:a16="http://schemas.microsoft.com/office/drawing/2014/main" id="{0462F3F1-9D7F-CD42-B69B-C500118FC6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D29DAB-912F-214C-9DD0-738F232CF51F}"/>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990372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280A-3139-CA43-B319-3AB5E50532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0B4763-029D-7B41-BA89-ABD4B1D32517}"/>
              </a:ext>
            </a:extLst>
          </p:cNvPr>
          <p:cNvSpPr>
            <a:spLocks noGrp="1"/>
          </p:cNvSpPr>
          <p:nvPr>
            <p:ph type="dt" sz="half" idx="10"/>
          </p:nvPr>
        </p:nvSpPr>
        <p:spPr/>
        <p:txBody>
          <a:bodyPr/>
          <a:lstStyle/>
          <a:p>
            <a:fld id="{21228708-8A7A-324C-AF89-DED6CBA5AADD}" type="datetimeFigureOut">
              <a:rPr lang="en-US" smtClean="0"/>
              <a:t>4/19/2018</a:t>
            </a:fld>
            <a:endParaRPr lang="en-US"/>
          </a:p>
        </p:txBody>
      </p:sp>
      <p:sp>
        <p:nvSpPr>
          <p:cNvPr id="4" name="Footer Placeholder 3">
            <a:extLst>
              <a:ext uri="{FF2B5EF4-FFF2-40B4-BE49-F238E27FC236}">
                <a16:creationId xmlns:a16="http://schemas.microsoft.com/office/drawing/2014/main" id="{05390E3C-5836-9246-98DD-5548E14819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EB970A-C9C4-3F48-A658-6B19030809B3}"/>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3906691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E61906-05FC-114A-AB2B-2EB550C9B433}"/>
              </a:ext>
            </a:extLst>
          </p:cNvPr>
          <p:cNvSpPr>
            <a:spLocks noGrp="1"/>
          </p:cNvSpPr>
          <p:nvPr>
            <p:ph type="dt" sz="half" idx="10"/>
          </p:nvPr>
        </p:nvSpPr>
        <p:spPr/>
        <p:txBody>
          <a:bodyPr/>
          <a:lstStyle/>
          <a:p>
            <a:fld id="{21228708-8A7A-324C-AF89-DED6CBA5AADD}" type="datetimeFigureOut">
              <a:rPr lang="en-US" smtClean="0"/>
              <a:t>4/19/2018</a:t>
            </a:fld>
            <a:endParaRPr lang="en-US"/>
          </a:p>
        </p:txBody>
      </p:sp>
      <p:sp>
        <p:nvSpPr>
          <p:cNvPr id="3" name="Footer Placeholder 2">
            <a:extLst>
              <a:ext uri="{FF2B5EF4-FFF2-40B4-BE49-F238E27FC236}">
                <a16:creationId xmlns:a16="http://schemas.microsoft.com/office/drawing/2014/main" id="{122B8D59-ACCF-1343-9950-11122D7E93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CCAD8E-1296-DE42-9500-8504082D1001}"/>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288076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CF6C0-A48D-E445-9269-2BF1136F6C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5C128A-1CF0-6A42-96EB-00E543EFF2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ADF85-FA25-5541-B1D1-A12FDB03E6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1AE799-CEA4-1346-9936-ECEE2C9594AD}"/>
              </a:ext>
            </a:extLst>
          </p:cNvPr>
          <p:cNvSpPr>
            <a:spLocks noGrp="1"/>
          </p:cNvSpPr>
          <p:nvPr>
            <p:ph type="dt" sz="half" idx="10"/>
          </p:nvPr>
        </p:nvSpPr>
        <p:spPr/>
        <p:txBody>
          <a:bodyPr/>
          <a:lstStyle/>
          <a:p>
            <a:fld id="{21228708-8A7A-324C-AF89-DED6CBA5AADD}" type="datetimeFigureOut">
              <a:rPr lang="en-US" smtClean="0"/>
              <a:t>4/19/2018</a:t>
            </a:fld>
            <a:endParaRPr lang="en-US"/>
          </a:p>
        </p:txBody>
      </p:sp>
      <p:sp>
        <p:nvSpPr>
          <p:cNvPr id="6" name="Footer Placeholder 5">
            <a:extLst>
              <a:ext uri="{FF2B5EF4-FFF2-40B4-BE49-F238E27FC236}">
                <a16:creationId xmlns:a16="http://schemas.microsoft.com/office/drawing/2014/main" id="{B58B8C0F-16E2-E14F-A530-8EED4E395F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D8A8EC-B695-9743-B8E0-C9AEF2F306E7}"/>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2112850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D066C-B795-E541-8105-4059993D3C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938311-5884-E948-A92E-7961CBB0E3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65E8B5-F773-5344-BCB4-AE71E50665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87CDA52-E73B-2B47-B4A8-A834542D9C52}"/>
              </a:ext>
            </a:extLst>
          </p:cNvPr>
          <p:cNvSpPr>
            <a:spLocks noGrp="1"/>
          </p:cNvSpPr>
          <p:nvPr>
            <p:ph type="dt" sz="half" idx="10"/>
          </p:nvPr>
        </p:nvSpPr>
        <p:spPr/>
        <p:txBody>
          <a:bodyPr/>
          <a:lstStyle/>
          <a:p>
            <a:fld id="{21228708-8A7A-324C-AF89-DED6CBA5AADD}" type="datetimeFigureOut">
              <a:rPr lang="en-US" smtClean="0"/>
              <a:t>4/19/2018</a:t>
            </a:fld>
            <a:endParaRPr lang="en-US"/>
          </a:p>
        </p:txBody>
      </p:sp>
      <p:sp>
        <p:nvSpPr>
          <p:cNvPr id="6" name="Footer Placeholder 5">
            <a:extLst>
              <a:ext uri="{FF2B5EF4-FFF2-40B4-BE49-F238E27FC236}">
                <a16:creationId xmlns:a16="http://schemas.microsoft.com/office/drawing/2014/main" id="{3944D026-2535-D240-9B18-CAA136E021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18876F-7493-DF43-B636-3F1DBA5DFF86}"/>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7602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6D8793-1891-C941-9FDB-3F0C1F505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03FEB6-B07C-7F43-9A6C-2045B88E5D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EBE73-A3C0-4F42-8E80-08F0BCAB88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28708-8A7A-324C-AF89-DED6CBA5AADD}" type="datetimeFigureOut">
              <a:rPr lang="en-US" smtClean="0"/>
              <a:t>4/19/2018</a:t>
            </a:fld>
            <a:endParaRPr lang="en-US"/>
          </a:p>
        </p:txBody>
      </p:sp>
      <p:sp>
        <p:nvSpPr>
          <p:cNvPr id="5" name="Footer Placeholder 4">
            <a:extLst>
              <a:ext uri="{FF2B5EF4-FFF2-40B4-BE49-F238E27FC236}">
                <a16:creationId xmlns:a16="http://schemas.microsoft.com/office/drawing/2014/main" id="{9174340F-AB4D-BC42-BE6A-BBBE933550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504360-0037-4240-B432-9D8C64F48D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00D1B-5114-3442-AAE7-C982292D98FC}" type="slidenum">
              <a:rPr lang="en-US" smtClean="0"/>
              <a:t>‹#›</a:t>
            </a:fld>
            <a:endParaRPr lang="en-US"/>
          </a:p>
        </p:txBody>
      </p:sp>
    </p:spTree>
    <p:extLst>
      <p:ext uri="{BB962C8B-B14F-4D97-AF65-F5344CB8AC3E}">
        <p14:creationId xmlns:p14="http://schemas.microsoft.com/office/powerpoint/2010/main" val="1038782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biblegateway.com/passage/?search=1+pedro+3%3A8&amp;version=NTV#fes-NTV-30393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52412FF-7365-C740-8C8F-A7A9A2A36A95}"/>
              </a:ext>
            </a:extLst>
          </p:cNvPr>
          <p:cNvPicPr>
            <a:picLocks noChangeAspect="1"/>
          </p:cNvPicPr>
          <p:nvPr/>
        </p:nvPicPr>
        <p:blipFill>
          <a:blip r:embed="rId3"/>
          <a:stretch>
            <a:fillRect/>
          </a:stretch>
        </p:blipFill>
        <p:spPr>
          <a:xfrm>
            <a:off x="0" y="0"/>
            <a:ext cx="12192000" cy="6877521"/>
          </a:xfrm>
          <a:prstGeom prst="rect">
            <a:avLst/>
          </a:prstGeom>
        </p:spPr>
      </p:pic>
      <p:sp>
        <p:nvSpPr>
          <p:cNvPr id="2" name="Title 1">
            <a:extLst>
              <a:ext uri="{FF2B5EF4-FFF2-40B4-BE49-F238E27FC236}">
                <a16:creationId xmlns:a16="http://schemas.microsoft.com/office/drawing/2014/main" id="{4819BD8A-810F-BB41-9884-BDBA1836BBB6}"/>
              </a:ext>
            </a:extLst>
          </p:cNvPr>
          <p:cNvSpPr>
            <a:spLocks noGrp="1"/>
          </p:cNvSpPr>
          <p:nvPr>
            <p:ph type="ctrTitle"/>
          </p:nvPr>
        </p:nvSpPr>
        <p:spPr>
          <a:xfrm>
            <a:off x="4857748" y="760273"/>
            <a:ext cx="5286383" cy="2387600"/>
          </a:xfrm>
        </p:spPr>
        <p:txBody>
          <a:bodyPr>
            <a:normAutofit fontScale="90000"/>
          </a:bodyPr>
          <a:lstStyle/>
          <a:p>
            <a:r>
              <a:rPr lang="es-MX" dirty="0"/>
              <a:t>PALABRAS </a:t>
            </a:r>
            <a:r>
              <a:rPr lang="es-MX" dirty="0" smtClean="0"/>
              <a:t/>
            </a:r>
            <a:br>
              <a:rPr lang="es-MX" dirty="0" smtClean="0"/>
            </a:br>
            <a:r>
              <a:rPr lang="es-MX" sz="5300" dirty="0" smtClean="0">
                <a:solidFill>
                  <a:srgbClr val="FF0000"/>
                </a:solidFill>
                <a:latin typeface="Aharoni" panose="02010803020104030203" pitchFamily="2" charset="-79"/>
                <a:cs typeface="Aharoni" panose="02010803020104030203" pitchFamily="2" charset="-79"/>
              </a:rPr>
              <a:t>que</a:t>
            </a:r>
            <a:r>
              <a:rPr lang="es-MX" dirty="0" smtClean="0"/>
              <a:t> </a:t>
            </a:r>
            <a:br>
              <a:rPr lang="es-MX" dirty="0" smtClean="0"/>
            </a:br>
            <a:r>
              <a:rPr lang="es-MX" dirty="0" smtClean="0"/>
              <a:t>HIEREN</a:t>
            </a:r>
            <a:endParaRPr lang="en-US" sz="4800" b="1" dirty="0">
              <a:latin typeface="Avenir Next" panose="020B0503020202020204" pitchFamily="34" charset="0"/>
            </a:endParaRPr>
          </a:p>
        </p:txBody>
      </p:sp>
      <p:sp>
        <p:nvSpPr>
          <p:cNvPr id="3" name="Subtitle 2">
            <a:extLst>
              <a:ext uri="{FF2B5EF4-FFF2-40B4-BE49-F238E27FC236}">
                <a16:creationId xmlns:a16="http://schemas.microsoft.com/office/drawing/2014/main" id="{A85AB1B6-A9F0-0642-89DA-7133A5982FE4}"/>
              </a:ext>
            </a:extLst>
          </p:cNvPr>
          <p:cNvSpPr>
            <a:spLocks noGrp="1"/>
          </p:cNvSpPr>
          <p:nvPr>
            <p:ph type="subTitle" idx="1"/>
          </p:nvPr>
        </p:nvSpPr>
        <p:spPr>
          <a:xfrm>
            <a:off x="4914894" y="3887794"/>
            <a:ext cx="5253037" cy="884237"/>
          </a:xfrm>
        </p:spPr>
        <p:txBody>
          <a:bodyPr>
            <a:normAutofit/>
          </a:bodyPr>
          <a:lstStyle/>
          <a:p>
            <a:r>
              <a:rPr lang="es-MX" dirty="0"/>
              <a:t>El Trauma del Abuso Emocional </a:t>
            </a:r>
            <a:endParaRPr lang="en-US" dirty="0"/>
          </a:p>
        </p:txBody>
      </p:sp>
      <p:sp>
        <p:nvSpPr>
          <p:cNvPr id="6" name="Subtitle 2">
            <a:extLst>
              <a:ext uri="{FF2B5EF4-FFF2-40B4-BE49-F238E27FC236}">
                <a16:creationId xmlns:a16="http://schemas.microsoft.com/office/drawing/2014/main" id="{296395DA-F171-0A4B-B49C-58AC02F5827A}"/>
              </a:ext>
            </a:extLst>
          </p:cNvPr>
          <p:cNvSpPr txBox="1">
            <a:spLocks/>
          </p:cNvSpPr>
          <p:nvPr/>
        </p:nvSpPr>
        <p:spPr>
          <a:xfrm>
            <a:off x="4549140" y="4306377"/>
            <a:ext cx="5897880" cy="14910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MX" sz="1400" dirty="0"/>
              <a:t>Escrito por Katia G. </a:t>
            </a:r>
            <a:r>
              <a:rPr lang="es-MX" sz="1400" dirty="0" err="1"/>
              <a:t>Reinert</a:t>
            </a:r>
            <a:r>
              <a:rPr lang="es-MX" sz="1400" dirty="0"/>
              <a:t>, PhD, MSN, RN, CRNP, FNP-BC, PHCNS-BC</a:t>
            </a:r>
            <a:endParaRPr lang="en-US" sz="1400" dirty="0"/>
          </a:p>
          <a:p>
            <a:r>
              <a:rPr lang="es-MX" sz="1400" dirty="0"/>
              <a:t>Directora asociada de Ministerio de Salud</a:t>
            </a:r>
            <a:endParaRPr lang="en-US" sz="1400" dirty="0"/>
          </a:p>
          <a:p>
            <a:r>
              <a:rPr lang="es-MX" sz="1400" dirty="0"/>
              <a:t>Asociación General de los Adventistas del Séptimo Día</a:t>
            </a:r>
            <a:endParaRPr lang="en-US" sz="1400" dirty="0"/>
          </a:p>
          <a:p>
            <a:endParaRPr lang="en-US" sz="1800" dirty="0"/>
          </a:p>
        </p:txBody>
      </p:sp>
      <p:sp>
        <p:nvSpPr>
          <p:cNvPr id="11" name="TextBox 10">
            <a:extLst>
              <a:ext uri="{FF2B5EF4-FFF2-40B4-BE49-F238E27FC236}">
                <a16:creationId xmlns:a16="http://schemas.microsoft.com/office/drawing/2014/main" id="{7F0351A0-D98F-B848-9338-342A0041A1AA}"/>
              </a:ext>
            </a:extLst>
          </p:cNvPr>
          <p:cNvSpPr txBox="1"/>
          <p:nvPr/>
        </p:nvSpPr>
        <p:spPr>
          <a:xfrm>
            <a:off x="6150453" y="5704584"/>
            <a:ext cx="3058629" cy="646331"/>
          </a:xfrm>
          <a:prstGeom prst="rect">
            <a:avLst/>
          </a:prstGeom>
          <a:noFill/>
        </p:spPr>
        <p:txBody>
          <a:bodyPr wrap="square" rtlCol="0">
            <a:spAutoFit/>
          </a:bodyPr>
          <a:lstStyle/>
          <a:p>
            <a:r>
              <a:rPr lang="es-MX" dirty="0"/>
              <a:t>Día de Énfasis </a:t>
            </a:r>
            <a:r>
              <a:rPr lang="es-MX" b="1" dirty="0" err="1"/>
              <a:t>enditnow</a:t>
            </a:r>
            <a:r>
              <a:rPr lang="es-MX" b="1" dirty="0"/>
              <a:t>®</a:t>
            </a:r>
            <a:r>
              <a:rPr lang="es-MX" dirty="0"/>
              <a:t> </a:t>
            </a:r>
            <a:endParaRPr lang="en-US" dirty="0"/>
          </a:p>
          <a:p>
            <a:endParaRPr lang="en-US" dirty="0"/>
          </a:p>
        </p:txBody>
      </p:sp>
      <p:pic>
        <p:nvPicPr>
          <p:cNvPr id="5" name="Picture 4">
            <a:extLst>
              <a:ext uri="{FF2B5EF4-FFF2-40B4-BE49-F238E27FC236}">
                <a16:creationId xmlns:a16="http://schemas.microsoft.com/office/drawing/2014/main" id="{47C28364-6C02-2E4E-98BB-B029FC5B217A}"/>
              </a:ext>
            </a:extLst>
          </p:cNvPr>
          <p:cNvPicPr>
            <a:picLocks noChangeAspect="1"/>
          </p:cNvPicPr>
          <p:nvPr/>
        </p:nvPicPr>
        <p:blipFill>
          <a:blip r:embed="rId4"/>
          <a:stretch>
            <a:fillRect/>
          </a:stretch>
        </p:blipFill>
        <p:spPr>
          <a:xfrm>
            <a:off x="6150453" y="6102956"/>
            <a:ext cx="2781913" cy="313857"/>
          </a:xfrm>
          <a:prstGeom prst="rect">
            <a:avLst/>
          </a:prstGeom>
        </p:spPr>
      </p:pic>
    </p:spTree>
    <p:extLst>
      <p:ext uri="{BB962C8B-B14F-4D97-AF65-F5344CB8AC3E}">
        <p14:creationId xmlns:p14="http://schemas.microsoft.com/office/powerpoint/2010/main" val="1490404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BA1F2A-136A-184D-A9E0-BAF1FB497BE7}"/>
              </a:ext>
            </a:extLst>
          </p:cNvPr>
          <p:cNvPicPr>
            <a:picLocks noChangeAspect="1"/>
          </p:cNvPicPr>
          <p:nvPr/>
        </p:nvPicPr>
        <p:blipFill>
          <a:blip r:embed="rId3"/>
          <a:stretch>
            <a:fillRect/>
          </a:stretch>
        </p:blipFill>
        <p:spPr>
          <a:xfrm>
            <a:off x="248824" y="0"/>
            <a:ext cx="12179300" cy="6858000"/>
          </a:xfrm>
          <a:prstGeom prst="rect">
            <a:avLst/>
          </a:prstGeom>
        </p:spPr>
      </p:pic>
      <p:sp>
        <p:nvSpPr>
          <p:cNvPr id="9" name="Title 8">
            <a:extLst>
              <a:ext uri="{FF2B5EF4-FFF2-40B4-BE49-F238E27FC236}">
                <a16:creationId xmlns:a16="http://schemas.microsoft.com/office/drawing/2014/main" id="{D323B386-472D-A045-868F-166EEAB86034}"/>
              </a:ext>
            </a:extLst>
          </p:cNvPr>
          <p:cNvSpPr>
            <a:spLocks noGrp="1"/>
          </p:cNvSpPr>
          <p:nvPr>
            <p:ph type="title"/>
          </p:nvPr>
        </p:nvSpPr>
        <p:spPr>
          <a:xfrm>
            <a:off x="248824" y="418001"/>
            <a:ext cx="7321060" cy="1325563"/>
          </a:xfrm>
        </p:spPr>
        <p:txBody>
          <a:bodyPr>
            <a:normAutofit/>
          </a:bodyPr>
          <a:lstStyle/>
          <a:p>
            <a:r>
              <a:rPr lang="es-MX" b="1" dirty="0"/>
              <a:t>Definición de Abuso Emocional</a:t>
            </a:r>
            <a:endParaRPr lang="en-US" sz="3600" b="1" dirty="0">
              <a:latin typeface="Avenir Next" panose="020B0503020202020204" pitchFamily="34" charset="0"/>
            </a:endParaRPr>
          </a:p>
        </p:txBody>
      </p:sp>
      <p:sp>
        <p:nvSpPr>
          <p:cNvPr id="10" name="Content Placeholder 9">
            <a:extLst>
              <a:ext uri="{FF2B5EF4-FFF2-40B4-BE49-F238E27FC236}">
                <a16:creationId xmlns:a16="http://schemas.microsoft.com/office/drawing/2014/main" id="{4EDBAB8B-C352-2E46-9443-C75AF9AD98C2}"/>
              </a:ext>
            </a:extLst>
          </p:cNvPr>
          <p:cNvSpPr>
            <a:spLocks noGrp="1"/>
          </p:cNvSpPr>
          <p:nvPr>
            <p:ph idx="1"/>
          </p:nvPr>
        </p:nvSpPr>
        <p:spPr>
          <a:xfrm>
            <a:off x="248824" y="1309224"/>
            <a:ext cx="8140796" cy="5548776"/>
          </a:xfrm>
        </p:spPr>
        <p:txBody>
          <a:bodyPr>
            <a:normAutofit/>
          </a:bodyPr>
          <a:lstStyle/>
          <a:p>
            <a:r>
              <a:rPr lang="es-MX" sz="3000" dirty="0" smtClean="0"/>
              <a:t>En </a:t>
            </a:r>
            <a:r>
              <a:rPr lang="es-MX" sz="3000" dirty="0"/>
              <a:t>forma de </a:t>
            </a:r>
            <a:r>
              <a:rPr lang="es-MX" sz="3000" b="1" dirty="0">
                <a:solidFill>
                  <a:srgbClr val="FF0000"/>
                </a:solidFill>
              </a:rPr>
              <a:t>palabras</a:t>
            </a:r>
            <a:r>
              <a:rPr lang="es-MX" sz="3000" b="1" dirty="0"/>
              <a:t> </a:t>
            </a:r>
            <a:r>
              <a:rPr lang="es-MX" sz="3000" dirty="0"/>
              <a:t>o </a:t>
            </a:r>
            <a:r>
              <a:rPr lang="es-MX" sz="3000" b="1" dirty="0">
                <a:solidFill>
                  <a:srgbClr val="FF0000"/>
                </a:solidFill>
              </a:rPr>
              <a:t>conductas</a:t>
            </a:r>
            <a:r>
              <a:rPr lang="es-MX" sz="3000" dirty="0"/>
              <a:t> que son </a:t>
            </a:r>
            <a:r>
              <a:rPr lang="es-MX" sz="3000" b="1" dirty="0" smtClean="0">
                <a:solidFill>
                  <a:srgbClr val="FF0000"/>
                </a:solidFill>
              </a:rPr>
              <a:t>controladoras</a:t>
            </a:r>
            <a:r>
              <a:rPr lang="es-MX" sz="3000" dirty="0" smtClean="0"/>
              <a:t>, </a:t>
            </a:r>
            <a:r>
              <a:rPr lang="es-MX" sz="3000" dirty="0"/>
              <a:t>que </a:t>
            </a:r>
            <a:r>
              <a:rPr lang="es-MX" sz="3000" dirty="0">
                <a:solidFill>
                  <a:srgbClr val="FF0000"/>
                </a:solidFill>
              </a:rPr>
              <a:t>denigran</a:t>
            </a:r>
            <a:r>
              <a:rPr lang="es-MX" sz="3000" dirty="0"/>
              <a:t> o </a:t>
            </a:r>
            <a:r>
              <a:rPr lang="es-MX" sz="3000" dirty="0">
                <a:solidFill>
                  <a:srgbClr val="FF0000"/>
                </a:solidFill>
              </a:rPr>
              <a:t>menosprecian</a:t>
            </a:r>
            <a:r>
              <a:rPr lang="es-MX" sz="3000" dirty="0"/>
              <a:t>, </a:t>
            </a:r>
            <a:r>
              <a:rPr lang="es-MX" sz="3000" dirty="0">
                <a:solidFill>
                  <a:srgbClr val="FF0000"/>
                </a:solidFill>
              </a:rPr>
              <a:t>castigan</a:t>
            </a:r>
            <a:r>
              <a:rPr lang="es-MX" sz="3000" dirty="0"/>
              <a:t> o </a:t>
            </a:r>
            <a:r>
              <a:rPr lang="es-MX" sz="3000" dirty="0">
                <a:solidFill>
                  <a:srgbClr val="FF0000"/>
                </a:solidFill>
              </a:rPr>
              <a:t>manipulan</a:t>
            </a:r>
            <a:r>
              <a:rPr lang="es-MX" sz="3000" dirty="0"/>
              <a:t>. Incluye </a:t>
            </a:r>
            <a:r>
              <a:rPr lang="es-MX" sz="3000" dirty="0">
                <a:solidFill>
                  <a:srgbClr val="FF0000"/>
                </a:solidFill>
              </a:rPr>
              <a:t>insultos </a:t>
            </a:r>
            <a:r>
              <a:rPr lang="es-MX" sz="3000" dirty="0"/>
              <a:t>e </a:t>
            </a:r>
            <a:r>
              <a:rPr lang="es-MX" sz="3000" dirty="0">
                <a:solidFill>
                  <a:srgbClr val="FF0000"/>
                </a:solidFill>
              </a:rPr>
              <a:t>intentos de asustar</a:t>
            </a:r>
            <a:r>
              <a:rPr lang="es-MX" sz="3000" dirty="0"/>
              <a:t>, </a:t>
            </a:r>
            <a:r>
              <a:rPr lang="es-MX" sz="3000" dirty="0">
                <a:solidFill>
                  <a:srgbClr val="FF0000"/>
                </a:solidFill>
              </a:rPr>
              <a:t>aislar</a:t>
            </a:r>
            <a:r>
              <a:rPr lang="es-MX" sz="3000" dirty="0"/>
              <a:t> o c</a:t>
            </a:r>
            <a:r>
              <a:rPr lang="es-MX" sz="3000" dirty="0">
                <a:solidFill>
                  <a:srgbClr val="FF0000"/>
                </a:solidFill>
              </a:rPr>
              <a:t>ontrolar</a:t>
            </a:r>
            <a:r>
              <a:rPr lang="es-MX" sz="3000" dirty="0"/>
              <a:t> a la </a:t>
            </a:r>
            <a:r>
              <a:rPr lang="es-MX" sz="3000" dirty="0" smtClean="0"/>
              <a:t>persona.</a:t>
            </a:r>
          </a:p>
          <a:p>
            <a:pPr marL="0" indent="0">
              <a:buNone/>
            </a:pPr>
            <a:endParaRPr lang="en-US" sz="2400" dirty="0" smtClean="0"/>
          </a:p>
          <a:p>
            <a:pPr marL="0" indent="0">
              <a:buNone/>
            </a:pPr>
            <a:r>
              <a:rPr lang="es-US" sz="2400" dirty="0" smtClean="0"/>
              <a:t>Métodos</a:t>
            </a:r>
            <a:r>
              <a:rPr lang="en-US" sz="2400" dirty="0" smtClean="0"/>
              <a:t> </a:t>
            </a:r>
            <a:r>
              <a:rPr lang="es-US" sz="2400" dirty="0" smtClean="0"/>
              <a:t>indirectos</a:t>
            </a:r>
            <a:r>
              <a:rPr lang="en-US" sz="2400" dirty="0" smtClean="0"/>
              <a:t> de control: </a:t>
            </a:r>
          </a:p>
          <a:p>
            <a:pPr lvl="1"/>
            <a:r>
              <a:rPr lang="es-MX" dirty="0" smtClean="0"/>
              <a:t>Retener </a:t>
            </a:r>
            <a:r>
              <a:rPr lang="es-MX" dirty="0"/>
              <a:t>amor, comunicación, apoyo o </a:t>
            </a:r>
            <a:r>
              <a:rPr lang="es-MX" dirty="0" smtClean="0"/>
              <a:t>dinero </a:t>
            </a:r>
          </a:p>
          <a:p>
            <a:pPr lvl="1"/>
            <a:r>
              <a:rPr lang="es-MX" dirty="0" smtClean="0"/>
              <a:t>Conducta </a:t>
            </a:r>
            <a:r>
              <a:rPr lang="es-MX" u="sng" dirty="0"/>
              <a:t>pasiva agresiva</a:t>
            </a:r>
            <a:r>
              <a:rPr lang="es-MX" dirty="0"/>
              <a:t> es hostilidad encubierta. </a:t>
            </a:r>
            <a:endParaRPr lang="es-MX" dirty="0" smtClean="0"/>
          </a:p>
          <a:p>
            <a:pPr lvl="1"/>
            <a:endParaRPr lang="es-MX" dirty="0"/>
          </a:p>
          <a:p>
            <a:pPr marL="457200" lvl="1" indent="0">
              <a:buNone/>
            </a:pPr>
            <a:r>
              <a:rPr lang="es-MX" dirty="0" smtClean="0"/>
              <a:t>El </a:t>
            </a:r>
            <a:r>
              <a:rPr lang="es-MX" dirty="0"/>
              <a:t>espiar, acosar e invadir tu persona, tu espacio, o tus pertenencias, es también un comportamiento abusivo, porque no toma en consideración los límites personales. </a:t>
            </a:r>
            <a:endParaRPr lang="en-US" dirty="0"/>
          </a:p>
        </p:txBody>
      </p:sp>
    </p:spTree>
    <p:extLst>
      <p:ext uri="{BB962C8B-B14F-4D97-AF65-F5344CB8AC3E}">
        <p14:creationId xmlns:p14="http://schemas.microsoft.com/office/powerpoint/2010/main" val="2972122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F3C03C-8EC1-8044-8B6B-0C245A96FDC6}"/>
              </a:ext>
            </a:extLst>
          </p:cNvPr>
          <p:cNvPicPr>
            <a:picLocks noChangeAspect="1"/>
          </p:cNvPicPr>
          <p:nvPr/>
        </p:nvPicPr>
        <p:blipFill>
          <a:blip r:embed="rId3"/>
          <a:stretch>
            <a:fillRect/>
          </a:stretch>
        </p:blipFill>
        <p:spPr>
          <a:xfrm>
            <a:off x="-257175" y="-371474"/>
            <a:ext cx="12449175" cy="7229474"/>
          </a:xfrm>
          <a:prstGeom prst="rect">
            <a:avLst/>
          </a:prstGeom>
        </p:spPr>
      </p:pic>
      <p:sp>
        <p:nvSpPr>
          <p:cNvPr id="2" name="Title 1">
            <a:extLst>
              <a:ext uri="{FF2B5EF4-FFF2-40B4-BE49-F238E27FC236}">
                <a16:creationId xmlns:a16="http://schemas.microsoft.com/office/drawing/2014/main" id="{C265B5D4-CEB5-5647-AE1A-CCFFFA7A8495}"/>
              </a:ext>
            </a:extLst>
          </p:cNvPr>
          <p:cNvSpPr>
            <a:spLocks noGrp="1"/>
          </p:cNvSpPr>
          <p:nvPr>
            <p:ph type="title"/>
          </p:nvPr>
        </p:nvSpPr>
        <p:spPr>
          <a:xfrm>
            <a:off x="437050" y="22811"/>
            <a:ext cx="11060723" cy="1325563"/>
          </a:xfrm>
        </p:spPr>
        <p:txBody>
          <a:bodyPr>
            <a:normAutofit/>
          </a:bodyPr>
          <a:lstStyle/>
          <a:p>
            <a:r>
              <a:rPr lang="en-US" sz="3600" dirty="0">
                <a:latin typeface="Avenir Next" panose="020B0503020202020204" pitchFamily="34" charset="0"/>
              </a:rPr>
              <a:t>EMOTIONAL ABUSE </a:t>
            </a:r>
            <a:r>
              <a:rPr lang="en-US" sz="3600" b="1" dirty="0">
                <a:latin typeface="Avenir Next" panose="020B0503020202020204" pitchFamily="34" charset="0"/>
              </a:rPr>
              <a:t>FEELS LIKE . . .</a:t>
            </a:r>
          </a:p>
        </p:txBody>
      </p:sp>
      <p:sp>
        <p:nvSpPr>
          <p:cNvPr id="3" name="Content Placeholder 2">
            <a:extLst>
              <a:ext uri="{FF2B5EF4-FFF2-40B4-BE49-F238E27FC236}">
                <a16:creationId xmlns:a16="http://schemas.microsoft.com/office/drawing/2014/main" id="{75518D99-F3F0-5941-80ED-750272D14F7D}"/>
              </a:ext>
            </a:extLst>
          </p:cNvPr>
          <p:cNvSpPr>
            <a:spLocks noGrp="1"/>
          </p:cNvSpPr>
          <p:nvPr>
            <p:ph idx="1"/>
          </p:nvPr>
        </p:nvSpPr>
        <p:spPr>
          <a:xfrm>
            <a:off x="203396" y="1391603"/>
            <a:ext cx="7054653" cy="1851660"/>
          </a:xfrm>
        </p:spPr>
        <p:txBody>
          <a:bodyPr>
            <a:normAutofit/>
          </a:bodyPr>
          <a:lstStyle/>
          <a:p>
            <a:pPr marL="0" indent="0" algn="just" fontAlgn="base">
              <a:buNone/>
            </a:pPr>
            <a:r>
              <a:rPr lang="es-MX" dirty="0"/>
              <a:t>Una persona emocionalmente abusada con frecuencia se siente </a:t>
            </a:r>
            <a:r>
              <a:rPr lang="es-MX" sz="4400" dirty="0">
                <a:solidFill>
                  <a:srgbClr val="FF0000"/>
                </a:solidFill>
                <a:latin typeface="Bella Donna" panose="03000502030604030003" pitchFamily="66" charset="0"/>
              </a:rPr>
              <a:t>invisible</a:t>
            </a:r>
            <a:r>
              <a:rPr lang="es-MX" dirty="0"/>
              <a:t> e </a:t>
            </a:r>
            <a:r>
              <a:rPr lang="es-MX" sz="3200" b="1" dirty="0">
                <a:solidFill>
                  <a:srgbClr val="FF0000"/>
                </a:solidFill>
                <a:latin typeface="DilleniaUPC" panose="02020603050405020304" pitchFamily="18" charset="-34"/>
                <a:cs typeface="DilleniaUPC" panose="02020603050405020304" pitchFamily="18" charset="-34"/>
              </a:rPr>
              <a:t>insignificante</a:t>
            </a:r>
            <a:r>
              <a:rPr lang="es-MX" dirty="0"/>
              <a:t>, lo cual puede dejar una </a:t>
            </a:r>
            <a:r>
              <a:rPr lang="es-MX" b="1" dirty="0"/>
              <a:t>cicatriz</a:t>
            </a:r>
            <a:r>
              <a:rPr lang="es-MX" dirty="0"/>
              <a:t> más duradera que un acto físico. </a:t>
            </a:r>
            <a:endParaRPr lang="es-MX" dirty="0" smtClean="0"/>
          </a:p>
        </p:txBody>
      </p:sp>
      <p:sp>
        <p:nvSpPr>
          <p:cNvPr id="4" name="Rectangle 3"/>
          <p:cNvSpPr/>
          <p:nvPr/>
        </p:nvSpPr>
        <p:spPr>
          <a:xfrm>
            <a:off x="203395" y="3554908"/>
            <a:ext cx="7054653" cy="461665"/>
          </a:xfrm>
          <a:prstGeom prst="rect">
            <a:avLst/>
          </a:prstGeom>
        </p:spPr>
        <p:txBody>
          <a:bodyPr wrap="square">
            <a:spAutoFit/>
          </a:bodyPr>
          <a:lstStyle/>
          <a:p>
            <a:pPr fontAlgn="base"/>
            <a:r>
              <a:rPr lang="es-MX" sz="2400" dirty="0"/>
              <a:t>Un consejero familiar lo explica de la manera siguiente: </a:t>
            </a:r>
            <a:endParaRPr lang="es-MX" sz="2400" dirty="0" smtClean="0"/>
          </a:p>
        </p:txBody>
      </p:sp>
      <p:sp>
        <p:nvSpPr>
          <p:cNvPr id="5" name="Rectangle 4"/>
          <p:cNvSpPr/>
          <p:nvPr/>
        </p:nvSpPr>
        <p:spPr>
          <a:xfrm>
            <a:off x="437050" y="4404300"/>
            <a:ext cx="5792300" cy="2062103"/>
          </a:xfrm>
          <a:prstGeom prst="rect">
            <a:avLst/>
          </a:prstGeom>
          <a:solidFill>
            <a:srgbClr val="FF0000"/>
          </a:solidFill>
        </p:spPr>
        <p:txBody>
          <a:bodyPr wrap="square">
            <a:spAutoFit/>
          </a:bodyPr>
          <a:lstStyle/>
          <a:p>
            <a:pPr algn="ctr" fontAlgn="base"/>
            <a:r>
              <a:rPr lang="es-MX" sz="3200" dirty="0">
                <a:solidFill>
                  <a:schemeClr val="bg1"/>
                </a:solidFill>
              </a:rPr>
              <a:t>“El abuso físico te dice: </a:t>
            </a:r>
            <a:r>
              <a:rPr lang="es-MX" sz="3200" i="1" dirty="0">
                <a:solidFill>
                  <a:schemeClr val="bg1"/>
                </a:solidFill>
              </a:rPr>
              <a:t>No vales nada</a:t>
            </a:r>
            <a:r>
              <a:rPr lang="es-MX" sz="3200" dirty="0">
                <a:solidFill>
                  <a:schemeClr val="bg1"/>
                </a:solidFill>
              </a:rPr>
              <a:t>”. El abuso y abandono emocional dice: “</a:t>
            </a:r>
            <a:r>
              <a:rPr lang="es-MX" sz="3200" i="1" dirty="0">
                <a:solidFill>
                  <a:schemeClr val="bg1"/>
                </a:solidFill>
              </a:rPr>
              <a:t>Tú ni siquiera existes</a:t>
            </a:r>
            <a:r>
              <a:rPr lang="es-MX" sz="3200" dirty="0">
                <a:solidFill>
                  <a:schemeClr val="bg1"/>
                </a:solidFill>
              </a:rPr>
              <a:t>”.  </a:t>
            </a:r>
          </a:p>
        </p:txBody>
      </p:sp>
    </p:spTree>
    <p:extLst>
      <p:ext uri="{BB962C8B-B14F-4D97-AF65-F5344CB8AC3E}">
        <p14:creationId xmlns:p14="http://schemas.microsoft.com/office/powerpoint/2010/main" val="2052569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E994C1-A9DD-4846-B08F-BA7FF6DCF55F}"/>
              </a:ext>
            </a:extLst>
          </p:cNvPr>
          <p:cNvPicPr>
            <a:picLocks noChangeAspect="1"/>
          </p:cNvPicPr>
          <p:nvPr/>
        </p:nvPicPr>
        <p:blipFill>
          <a:blip r:embed="rId3"/>
          <a:stretch>
            <a:fillRect/>
          </a:stretch>
        </p:blipFill>
        <p:spPr>
          <a:xfrm>
            <a:off x="0" y="0"/>
            <a:ext cx="12429340" cy="7310804"/>
          </a:xfrm>
          <a:prstGeom prst="rect">
            <a:avLst/>
          </a:prstGeom>
        </p:spPr>
      </p:pic>
      <p:sp>
        <p:nvSpPr>
          <p:cNvPr id="2" name="Title 1">
            <a:extLst>
              <a:ext uri="{FF2B5EF4-FFF2-40B4-BE49-F238E27FC236}">
                <a16:creationId xmlns:a16="http://schemas.microsoft.com/office/drawing/2014/main" id="{682267EC-0185-7341-B22D-1965E0539C01}"/>
              </a:ext>
            </a:extLst>
          </p:cNvPr>
          <p:cNvSpPr>
            <a:spLocks noGrp="1"/>
          </p:cNvSpPr>
          <p:nvPr>
            <p:ph type="title"/>
          </p:nvPr>
        </p:nvSpPr>
        <p:spPr>
          <a:xfrm>
            <a:off x="432732" y="197945"/>
            <a:ext cx="8669215" cy="1325563"/>
          </a:xfrm>
        </p:spPr>
        <p:txBody>
          <a:bodyPr>
            <a:normAutofit/>
          </a:bodyPr>
          <a:lstStyle/>
          <a:p>
            <a:pPr fontAlgn="base"/>
            <a:r>
              <a:rPr lang="es-MX" b="1" dirty="0"/>
              <a:t>Cómo reconocer </a:t>
            </a:r>
            <a:r>
              <a:rPr lang="es-MX" b="1" dirty="0" smtClean="0"/>
              <a:t/>
            </a:r>
            <a:br>
              <a:rPr lang="es-MX" b="1" dirty="0" smtClean="0"/>
            </a:br>
            <a:r>
              <a:rPr lang="es-MX" b="1" dirty="0" smtClean="0"/>
              <a:t>el </a:t>
            </a:r>
            <a:r>
              <a:rPr lang="es-MX" b="1" dirty="0"/>
              <a:t>abuso emocional </a:t>
            </a:r>
            <a:endParaRPr lang="en-US" dirty="0"/>
          </a:p>
        </p:txBody>
      </p:sp>
      <p:sp>
        <p:nvSpPr>
          <p:cNvPr id="3" name="Content Placeholder 2">
            <a:extLst>
              <a:ext uri="{FF2B5EF4-FFF2-40B4-BE49-F238E27FC236}">
                <a16:creationId xmlns:a16="http://schemas.microsoft.com/office/drawing/2014/main" id="{23CA1B76-8FD2-5444-8042-FFA9D1D020F6}"/>
              </a:ext>
            </a:extLst>
          </p:cNvPr>
          <p:cNvSpPr>
            <a:spLocks noGrp="1"/>
          </p:cNvSpPr>
          <p:nvPr>
            <p:ph idx="1"/>
          </p:nvPr>
        </p:nvSpPr>
        <p:spPr>
          <a:xfrm>
            <a:off x="432732" y="1882678"/>
            <a:ext cx="5967714" cy="4746721"/>
          </a:xfrm>
        </p:spPr>
        <p:txBody>
          <a:bodyPr>
            <a:normAutofit/>
          </a:bodyPr>
          <a:lstStyle/>
          <a:p>
            <a:r>
              <a:rPr lang="en-US" dirty="0" smtClean="0"/>
              <a:t>Que </a:t>
            </a:r>
            <a:r>
              <a:rPr lang="en-US" b="1" i="1" dirty="0" smtClean="0">
                <a:solidFill>
                  <a:srgbClr val="FF0000"/>
                </a:solidFill>
              </a:rPr>
              <a:t>NO </a:t>
            </a:r>
            <a:r>
              <a:rPr lang="en-US" dirty="0" err="1" smtClean="0"/>
              <a:t>es</a:t>
            </a:r>
            <a:r>
              <a:rPr lang="en-US" b="1" dirty="0" smtClean="0">
                <a:solidFill>
                  <a:srgbClr val="C00000"/>
                </a:solidFill>
              </a:rPr>
              <a:t>: </a:t>
            </a:r>
            <a:endParaRPr lang="en-US" b="1" dirty="0">
              <a:solidFill>
                <a:srgbClr val="C00000"/>
              </a:solidFill>
            </a:endParaRPr>
          </a:p>
          <a:p>
            <a:pPr marL="457200" lvl="1" indent="0">
              <a:buNone/>
            </a:pPr>
            <a:r>
              <a:rPr lang="es-MX" dirty="0"/>
              <a:t>El conflicto es común dentro de un matrimonio o en otras relaciones y no necesariamente significa  abuso. Las personas necesitan tener sus propias opiniones y sentirse libres de expresarlas. </a:t>
            </a:r>
            <a:endParaRPr lang="en-US" dirty="0"/>
          </a:p>
          <a:p>
            <a:r>
              <a:rPr lang="en-US" dirty="0" smtClean="0"/>
              <a:t>Que </a:t>
            </a:r>
            <a:r>
              <a:rPr lang="es-US" b="1" i="1" dirty="0" smtClean="0">
                <a:solidFill>
                  <a:srgbClr val="FF0000"/>
                </a:solidFill>
              </a:rPr>
              <a:t>SI</a:t>
            </a:r>
            <a:r>
              <a:rPr lang="en-US" dirty="0" smtClean="0"/>
              <a:t> </a:t>
            </a:r>
            <a:r>
              <a:rPr lang="en-US" dirty="0" err="1" smtClean="0"/>
              <a:t>es</a:t>
            </a:r>
            <a:r>
              <a:rPr lang="en-US" b="1" dirty="0" smtClean="0">
                <a:solidFill>
                  <a:srgbClr val="C00000"/>
                </a:solidFill>
              </a:rPr>
              <a:t>:</a:t>
            </a:r>
            <a:endParaRPr lang="en-US" b="1" dirty="0">
              <a:solidFill>
                <a:srgbClr val="C00000"/>
              </a:solidFill>
            </a:endParaRPr>
          </a:p>
          <a:p>
            <a:pPr marL="457200" lvl="1" indent="0">
              <a:buNone/>
            </a:pPr>
            <a:r>
              <a:rPr lang="es-MX" dirty="0"/>
              <a:t>D</a:t>
            </a:r>
            <a:r>
              <a:rPr lang="es-MX" dirty="0" smtClean="0"/>
              <a:t>ominancia </a:t>
            </a:r>
            <a:r>
              <a:rPr lang="es-MX" dirty="0"/>
              <a:t>intencional, una dinámica de poder que ha sido elegida por la persona que utiliza esa conducta a fin de ejercer poder y mantener a la otra bajo control</a:t>
            </a:r>
            <a:r>
              <a:rPr lang="en-US" sz="2800" dirty="0" smtClean="0"/>
              <a:t>.</a:t>
            </a:r>
            <a:endParaRPr lang="en-US" sz="2800" dirty="0"/>
          </a:p>
        </p:txBody>
      </p:sp>
    </p:spTree>
    <p:extLst>
      <p:ext uri="{BB962C8B-B14F-4D97-AF65-F5344CB8AC3E}">
        <p14:creationId xmlns:p14="http://schemas.microsoft.com/office/powerpoint/2010/main" val="3483250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BB7350-B6FD-A448-B4B8-F17A5C3F8C16}"/>
              </a:ext>
            </a:extLst>
          </p:cNvPr>
          <p:cNvPicPr>
            <a:picLocks noChangeAspect="1"/>
          </p:cNvPicPr>
          <p:nvPr/>
        </p:nvPicPr>
        <p:blipFill>
          <a:blip r:embed="rId3"/>
          <a:stretch>
            <a:fillRect/>
          </a:stretch>
        </p:blipFill>
        <p:spPr>
          <a:xfrm>
            <a:off x="0" y="0"/>
            <a:ext cx="12179300" cy="6858000"/>
          </a:xfrm>
          <a:prstGeom prst="rect">
            <a:avLst/>
          </a:prstGeom>
        </p:spPr>
      </p:pic>
      <p:sp>
        <p:nvSpPr>
          <p:cNvPr id="2" name="Title 1">
            <a:extLst>
              <a:ext uri="{FF2B5EF4-FFF2-40B4-BE49-F238E27FC236}">
                <a16:creationId xmlns:a16="http://schemas.microsoft.com/office/drawing/2014/main" id="{9B40A894-A07A-D64D-A001-6BC7A5E89A2E}"/>
              </a:ext>
            </a:extLst>
          </p:cNvPr>
          <p:cNvSpPr>
            <a:spLocks noGrp="1"/>
          </p:cNvSpPr>
          <p:nvPr>
            <p:ph type="title"/>
          </p:nvPr>
        </p:nvSpPr>
        <p:spPr>
          <a:xfrm>
            <a:off x="2524244" y="515761"/>
            <a:ext cx="7638328" cy="1325563"/>
          </a:xfrm>
        </p:spPr>
        <p:txBody>
          <a:bodyPr>
            <a:normAutofit/>
          </a:bodyPr>
          <a:lstStyle/>
          <a:p>
            <a:pPr algn="ctr"/>
            <a:r>
              <a:rPr lang="en-US" sz="3600" b="1" dirty="0" smtClean="0">
                <a:latin typeface="Avenir Next" panose="020B0503020202020204" pitchFamily="34" charset="0"/>
              </a:rPr>
              <a:t>SIGNOS DE ABUSO EMOCIONAL </a:t>
            </a:r>
            <a:endParaRPr lang="en-US" sz="36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E8E3D4F9-65CB-EB48-AF34-46783ECC0879}"/>
              </a:ext>
            </a:extLst>
          </p:cNvPr>
          <p:cNvSpPr>
            <a:spLocks noGrp="1"/>
          </p:cNvSpPr>
          <p:nvPr>
            <p:ph idx="1"/>
          </p:nvPr>
        </p:nvSpPr>
        <p:spPr>
          <a:xfrm>
            <a:off x="342900" y="1841324"/>
            <a:ext cx="9819673" cy="4810201"/>
          </a:xfrm>
        </p:spPr>
        <p:txBody>
          <a:bodyPr/>
          <a:lstStyle/>
          <a:p>
            <a:r>
              <a:rPr lang="en-US" b="1" dirty="0" err="1" smtClean="0">
                <a:solidFill>
                  <a:srgbClr val="FF0000"/>
                </a:solidFill>
              </a:rPr>
              <a:t>Signos</a:t>
            </a:r>
            <a:r>
              <a:rPr lang="en-US" b="1" dirty="0" smtClean="0">
                <a:solidFill>
                  <a:srgbClr val="FF0000"/>
                </a:solidFill>
              </a:rPr>
              <a:t> </a:t>
            </a:r>
            <a:r>
              <a:rPr lang="en-US" b="1" dirty="0" err="1" smtClean="0">
                <a:solidFill>
                  <a:srgbClr val="FF0000"/>
                </a:solidFill>
              </a:rPr>
              <a:t>fisicos</a:t>
            </a:r>
            <a:r>
              <a:rPr lang="en-US" b="1" dirty="0" smtClean="0">
                <a:solidFill>
                  <a:srgbClr val="FF0000"/>
                </a:solidFill>
              </a:rPr>
              <a:t>:</a:t>
            </a:r>
            <a:endParaRPr lang="en-US" b="1" dirty="0">
              <a:solidFill>
                <a:srgbClr val="FF0000"/>
              </a:solidFill>
            </a:endParaRPr>
          </a:p>
          <a:p>
            <a:pPr lvl="1"/>
            <a:r>
              <a:rPr lang="es-MX" dirty="0"/>
              <a:t>A</a:t>
            </a:r>
            <a:r>
              <a:rPr lang="es-MX" dirty="0" smtClean="0"/>
              <a:t>pretarse </a:t>
            </a:r>
            <a:r>
              <a:rPr lang="es-MX" dirty="0"/>
              <a:t>los dientes debidos a la </a:t>
            </a:r>
            <a:r>
              <a:rPr lang="es-MX" dirty="0" smtClean="0"/>
              <a:t>tensión</a:t>
            </a:r>
          </a:p>
          <a:p>
            <a:pPr lvl="1"/>
            <a:r>
              <a:rPr lang="es-MX" dirty="0"/>
              <a:t>E</a:t>
            </a:r>
            <a:r>
              <a:rPr lang="es-MX" dirty="0" smtClean="0"/>
              <a:t>l </a:t>
            </a:r>
            <a:r>
              <a:rPr lang="es-MX" dirty="0"/>
              <a:t>corazón puede latir </a:t>
            </a:r>
            <a:r>
              <a:rPr lang="es-MX" dirty="0" smtClean="0"/>
              <a:t>fuertemente</a:t>
            </a:r>
          </a:p>
          <a:p>
            <a:pPr lvl="1"/>
            <a:r>
              <a:rPr lang="es-MX" dirty="0" smtClean="0"/>
              <a:t>Una </a:t>
            </a:r>
            <a:r>
              <a:rPr lang="es-MX" dirty="0"/>
              <a:t>conversación </a:t>
            </a:r>
            <a:r>
              <a:rPr lang="es-MX" dirty="0" smtClean="0"/>
              <a:t>normal pareciera un </a:t>
            </a:r>
            <a:r>
              <a:rPr lang="es-MX" dirty="0"/>
              <a:t>ataque contra ti.  </a:t>
            </a:r>
            <a:endParaRPr lang="en-US" sz="2000" dirty="0"/>
          </a:p>
          <a:p>
            <a:r>
              <a:rPr lang="es-MX" b="1" dirty="0" smtClean="0">
                <a:solidFill>
                  <a:srgbClr val="FF0000"/>
                </a:solidFill>
              </a:rPr>
              <a:t>Tu </a:t>
            </a:r>
            <a:r>
              <a:rPr lang="es-MX" b="1" dirty="0">
                <a:solidFill>
                  <a:srgbClr val="FF0000"/>
                </a:solidFill>
              </a:rPr>
              <a:t>propio comportamiento puede dar también evidencia de abuso </a:t>
            </a:r>
            <a:r>
              <a:rPr lang="es-MX" b="1" dirty="0" smtClean="0">
                <a:solidFill>
                  <a:srgbClr val="FF0000"/>
                </a:solidFill>
              </a:rPr>
              <a:t>emocional</a:t>
            </a:r>
          </a:p>
          <a:p>
            <a:r>
              <a:rPr lang="es-MX" dirty="0"/>
              <a:t>C</a:t>
            </a:r>
            <a:r>
              <a:rPr lang="es-MX" dirty="0" smtClean="0"/>
              <a:t>onstantemente estas disculpando </a:t>
            </a:r>
            <a:r>
              <a:rPr lang="es-MX" dirty="0"/>
              <a:t>el comportamiento de tu </a:t>
            </a:r>
            <a:r>
              <a:rPr lang="es-MX" dirty="0" smtClean="0"/>
              <a:t>pareja</a:t>
            </a:r>
          </a:p>
          <a:p>
            <a:r>
              <a:rPr lang="es-MX" dirty="0" smtClean="0"/>
              <a:t>Crees constantemente que necesitas </a:t>
            </a:r>
            <a:r>
              <a:rPr lang="es-MX" dirty="0"/>
              <a:t>cambiar cosas acerca de ti </a:t>
            </a:r>
            <a:r>
              <a:rPr lang="es-MX" dirty="0" smtClean="0"/>
              <a:t>mismo </a:t>
            </a:r>
            <a:r>
              <a:rPr lang="es-MX" dirty="0"/>
              <a:t>para acomodarte a las demandas de tu </a:t>
            </a:r>
            <a:r>
              <a:rPr lang="es-MX" dirty="0" smtClean="0"/>
              <a:t>cónyuge.</a:t>
            </a:r>
            <a:endParaRPr lang="en-US" dirty="0"/>
          </a:p>
          <a:p>
            <a:endParaRPr lang="en-US" dirty="0"/>
          </a:p>
        </p:txBody>
      </p:sp>
    </p:spTree>
    <p:extLst>
      <p:ext uri="{BB962C8B-B14F-4D97-AF65-F5344CB8AC3E}">
        <p14:creationId xmlns:p14="http://schemas.microsoft.com/office/powerpoint/2010/main" val="2129832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14F075-0B5C-2449-8292-30DAA1A2CE37}"/>
              </a:ext>
            </a:extLst>
          </p:cNvPr>
          <p:cNvPicPr>
            <a:picLocks noChangeAspect="1"/>
          </p:cNvPicPr>
          <p:nvPr/>
        </p:nvPicPr>
        <p:blipFill>
          <a:blip r:embed="rId3"/>
          <a:stretch>
            <a:fillRect/>
          </a:stretch>
        </p:blipFill>
        <p:spPr>
          <a:xfrm>
            <a:off x="0" y="0"/>
            <a:ext cx="12179300" cy="6858000"/>
          </a:xfrm>
          <a:prstGeom prst="rect">
            <a:avLst/>
          </a:prstGeom>
        </p:spPr>
      </p:pic>
      <p:sp>
        <p:nvSpPr>
          <p:cNvPr id="2" name="Title 1">
            <a:extLst>
              <a:ext uri="{FF2B5EF4-FFF2-40B4-BE49-F238E27FC236}">
                <a16:creationId xmlns:a16="http://schemas.microsoft.com/office/drawing/2014/main" id="{07529BE6-80C0-E64F-8DC5-0C54974DB11D}"/>
              </a:ext>
            </a:extLst>
          </p:cNvPr>
          <p:cNvSpPr>
            <a:spLocks noGrp="1"/>
          </p:cNvSpPr>
          <p:nvPr>
            <p:ph type="title"/>
          </p:nvPr>
        </p:nvSpPr>
        <p:spPr>
          <a:xfrm>
            <a:off x="3051810" y="302189"/>
            <a:ext cx="7174439" cy="1325563"/>
          </a:xfrm>
        </p:spPr>
        <p:txBody>
          <a:bodyPr>
            <a:normAutofit/>
          </a:bodyPr>
          <a:lstStyle/>
          <a:p>
            <a:pPr algn="ctr"/>
            <a:r>
              <a:rPr lang="es-US" sz="3600" dirty="0" smtClean="0">
                <a:latin typeface="Avenir Next" panose="020B0503020202020204" pitchFamily="34" charset="0"/>
              </a:rPr>
              <a:t>A</a:t>
            </a:r>
            <a:r>
              <a:rPr lang="es-MX" dirty="0" err="1" smtClean="0"/>
              <a:t>utodiagnóstico</a:t>
            </a:r>
            <a:r>
              <a:rPr lang="en-US" sz="3600" dirty="0" smtClean="0">
                <a:latin typeface="Avenir Next" panose="020B0503020202020204" pitchFamily="34" charset="0"/>
              </a:rPr>
              <a:t> de </a:t>
            </a:r>
            <a:r>
              <a:rPr lang="en-US" sz="3600" dirty="0" err="1" smtClean="0">
                <a:latin typeface="Avenir Next" panose="020B0503020202020204" pitchFamily="34" charset="0"/>
              </a:rPr>
              <a:t>abuso</a:t>
            </a:r>
            <a:r>
              <a:rPr lang="en-US" sz="3600" dirty="0" smtClean="0">
                <a:latin typeface="Avenir Next" panose="020B0503020202020204" pitchFamily="34" charset="0"/>
              </a:rPr>
              <a:t> </a:t>
            </a:r>
            <a:r>
              <a:rPr lang="en-US" sz="3600" dirty="0" err="1" smtClean="0">
                <a:latin typeface="Avenir Next" panose="020B0503020202020204" pitchFamily="34" charset="0"/>
              </a:rPr>
              <a:t>emocional</a:t>
            </a:r>
            <a:r>
              <a:rPr lang="en-US" sz="3600" dirty="0" smtClean="0">
                <a:latin typeface="Avenir Next" panose="020B0503020202020204" pitchFamily="34" charset="0"/>
              </a:rPr>
              <a:t> </a:t>
            </a:r>
            <a:endParaRPr lang="en-US" sz="3600" b="1" dirty="0">
              <a:latin typeface="Avenir Next" panose="020B0503020202020204" pitchFamily="34" charset="0"/>
            </a:endParaRPr>
          </a:p>
        </p:txBody>
      </p:sp>
      <p:sp>
        <p:nvSpPr>
          <p:cNvPr id="3" name="Content Placeholder 2">
            <a:extLst>
              <a:ext uri="{FF2B5EF4-FFF2-40B4-BE49-F238E27FC236}">
                <a16:creationId xmlns:a16="http://schemas.microsoft.com/office/drawing/2014/main" id="{2C3FB45E-FFF7-9F4F-9034-57E245A0FE14}"/>
              </a:ext>
            </a:extLst>
          </p:cNvPr>
          <p:cNvSpPr>
            <a:spLocks noGrp="1"/>
          </p:cNvSpPr>
          <p:nvPr>
            <p:ph idx="1"/>
          </p:nvPr>
        </p:nvSpPr>
        <p:spPr>
          <a:xfrm>
            <a:off x="723900" y="1929941"/>
            <a:ext cx="9665970" cy="3976016"/>
          </a:xfrm>
        </p:spPr>
        <p:txBody>
          <a:bodyPr>
            <a:noAutofit/>
          </a:bodyPr>
          <a:lstStyle/>
          <a:p>
            <a:pPr lvl="0"/>
            <a:r>
              <a:rPr lang="es-MX" dirty="0"/>
              <a:t>Desea saber qué estás haciendo todo el tiempo y quiere estar en contacto constante. </a:t>
            </a:r>
            <a:endParaRPr lang="en-US" dirty="0"/>
          </a:p>
          <a:p>
            <a:pPr lvl="0"/>
            <a:r>
              <a:rPr lang="es-MX" dirty="0"/>
              <a:t>Demanda tener tus contraseñas y claves en cosas como tu teléfono, tu correo electrónico y medios sociales. </a:t>
            </a:r>
            <a:endParaRPr lang="en-US" dirty="0"/>
          </a:p>
          <a:p>
            <a:pPr lvl="0"/>
            <a:r>
              <a:rPr lang="es-MX" dirty="0"/>
              <a:t>Actúa muy celosamente, incluyendo el acusarte constantemente de traicionarlo.</a:t>
            </a:r>
            <a:endParaRPr lang="en-US" dirty="0"/>
          </a:p>
          <a:p>
            <a:pPr lvl="0"/>
            <a:r>
              <a:rPr lang="es-MX" dirty="0"/>
              <a:t>No te permite o te desanima de ver a tus amigos o a tu familia. </a:t>
            </a:r>
            <a:endParaRPr lang="en-US" dirty="0"/>
          </a:p>
          <a:p>
            <a:pPr lvl="0"/>
            <a:r>
              <a:rPr lang="es-MX" dirty="0"/>
              <a:t>Trata de evitar que vayas al trabajo o a la escuela. </a:t>
            </a:r>
            <a:endParaRPr lang="en-US" dirty="0"/>
          </a:p>
          <a:p>
            <a:pPr lvl="0"/>
            <a:r>
              <a:rPr lang="es-MX" dirty="0"/>
              <a:t>Se enoja de tal manera que te asusta con ello. </a:t>
            </a:r>
            <a:endParaRPr lang="en-US" dirty="0"/>
          </a:p>
          <a:p>
            <a:pPr lvl="0"/>
            <a:r>
              <a:rPr lang="es-MX" dirty="0"/>
              <a:t>Controla todas tus finanzas o la forma como gastas tu dinero. </a:t>
            </a:r>
            <a:endParaRPr lang="en-US" dirty="0"/>
          </a:p>
        </p:txBody>
      </p:sp>
    </p:spTree>
    <p:extLst>
      <p:ext uri="{BB962C8B-B14F-4D97-AF65-F5344CB8AC3E}">
        <p14:creationId xmlns:p14="http://schemas.microsoft.com/office/powerpoint/2010/main" val="3254897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2E8947-F1DE-3B47-80AB-3A818F81CEB0}"/>
              </a:ext>
            </a:extLst>
          </p:cNvPr>
          <p:cNvPicPr>
            <a:picLocks noChangeAspect="1"/>
          </p:cNvPicPr>
          <p:nvPr/>
        </p:nvPicPr>
        <p:blipFill>
          <a:blip r:embed="rId3"/>
          <a:stretch>
            <a:fillRect/>
          </a:stretch>
        </p:blipFill>
        <p:spPr>
          <a:xfrm>
            <a:off x="0" y="0"/>
            <a:ext cx="12179300" cy="6858000"/>
          </a:xfrm>
          <a:prstGeom prst="rect">
            <a:avLst/>
          </a:prstGeom>
        </p:spPr>
      </p:pic>
      <p:sp>
        <p:nvSpPr>
          <p:cNvPr id="3" name="Content Placeholder 2">
            <a:extLst>
              <a:ext uri="{FF2B5EF4-FFF2-40B4-BE49-F238E27FC236}">
                <a16:creationId xmlns:a16="http://schemas.microsoft.com/office/drawing/2014/main" id="{41D9BE51-8CE4-6E4E-9A62-E05CC3AE489C}"/>
              </a:ext>
            </a:extLst>
          </p:cNvPr>
          <p:cNvSpPr>
            <a:spLocks noGrp="1"/>
          </p:cNvSpPr>
          <p:nvPr>
            <p:ph idx="1"/>
          </p:nvPr>
        </p:nvSpPr>
        <p:spPr>
          <a:xfrm>
            <a:off x="722452" y="1831575"/>
            <a:ext cx="9451694" cy="4912126"/>
          </a:xfrm>
        </p:spPr>
        <p:txBody>
          <a:bodyPr>
            <a:normAutofit lnSpcReduction="10000"/>
          </a:bodyPr>
          <a:lstStyle/>
          <a:p>
            <a:pPr lvl="0"/>
            <a:r>
              <a:rPr lang="es-MX" sz="2400" dirty="0"/>
              <a:t>Evita que vayas a ver a un médico. </a:t>
            </a:r>
            <a:endParaRPr lang="en-US" sz="2400" dirty="0"/>
          </a:p>
          <a:p>
            <a:pPr lvl="0"/>
            <a:r>
              <a:rPr lang="es-MX" sz="2400" dirty="0"/>
              <a:t>Te humilla enfrente de otras personas. </a:t>
            </a:r>
            <a:endParaRPr lang="en-US" sz="2400" dirty="0"/>
          </a:p>
          <a:p>
            <a:pPr lvl="0"/>
            <a:r>
              <a:rPr lang="es-MX" sz="2400" dirty="0"/>
              <a:t>Te pone nombres insultantes (tales como “estúpida”, “repugnante”, “inútil”, “ramera”, o “gorda”).</a:t>
            </a:r>
            <a:endParaRPr lang="en-US" sz="2400" dirty="0"/>
          </a:p>
          <a:p>
            <a:pPr lvl="0"/>
            <a:r>
              <a:rPr lang="es-MX" sz="2400" dirty="0"/>
              <a:t>Amenaza con lastimarte a ti o a las personas que te duelen, o a tus mascotas. </a:t>
            </a:r>
            <a:endParaRPr lang="en-US" sz="2400" dirty="0"/>
          </a:p>
          <a:p>
            <a:pPr lvl="0"/>
            <a:r>
              <a:rPr lang="es-MX" sz="2400" dirty="0"/>
              <a:t>Amenaza con llamar a las autoridades para reportarte por hacer cosas malas.</a:t>
            </a:r>
            <a:endParaRPr lang="en-US" sz="2400" dirty="0"/>
          </a:p>
          <a:p>
            <a:pPr lvl="0"/>
            <a:r>
              <a:rPr lang="es-MX" sz="2400" dirty="0"/>
              <a:t>Te amenaza con lastimarse a sí mismo o a sí misma cuando se enoja contigo. </a:t>
            </a:r>
            <a:endParaRPr lang="en-US" sz="2400" dirty="0"/>
          </a:p>
          <a:p>
            <a:pPr lvl="0"/>
            <a:r>
              <a:rPr lang="es-MX" sz="2400" dirty="0"/>
              <a:t>Dice cosas tales como: “Si yo no te puedo tener, entonces nadie más puede hacerlo”. </a:t>
            </a:r>
            <a:endParaRPr lang="en-US" sz="2400" dirty="0"/>
          </a:p>
          <a:p>
            <a:pPr lvl="0"/>
            <a:r>
              <a:rPr lang="es-MX" sz="2400" dirty="0"/>
              <a:t>Decide cosas que tú deberías decidir (como lo que debes vestir o comer).</a:t>
            </a:r>
            <a:endParaRPr lang="en-US" sz="2400" dirty="0"/>
          </a:p>
        </p:txBody>
      </p:sp>
    </p:spTree>
    <p:extLst>
      <p:ext uri="{BB962C8B-B14F-4D97-AF65-F5344CB8AC3E}">
        <p14:creationId xmlns:p14="http://schemas.microsoft.com/office/powerpoint/2010/main" val="530357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B7AB02-4F51-F046-94A0-8DA113740E34}"/>
              </a:ext>
            </a:extLst>
          </p:cNvPr>
          <p:cNvPicPr>
            <a:picLocks noChangeAspect="1"/>
          </p:cNvPicPr>
          <p:nvPr/>
        </p:nvPicPr>
        <p:blipFill>
          <a:blip r:embed="rId3"/>
          <a:stretch>
            <a:fillRect/>
          </a:stretch>
        </p:blipFill>
        <p:spPr>
          <a:xfrm>
            <a:off x="0" y="0"/>
            <a:ext cx="12179300" cy="6858000"/>
          </a:xfrm>
          <a:prstGeom prst="rect">
            <a:avLst/>
          </a:prstGeom>
        </p:spPr>
      </p:pic>
      <p:sp>
        <p:nvSpPr>
          <p:cNvPr id="2" name="Title 1">
            <a:extLst>
              <a:ext uri="{FF2B5EF4-FFF2-40B4-BE49-F238E27FC236}">
                <a16:creationId xmlns:a16="http://schemas.microsoft.com/office/drawing/2014/main" id="{2279A29F-36B1-EC4D-835F-683F89044E85}"/>
              </a:ext>
            </a:extLst>
          </p:cNvPr>
          <p:cNvSpPr>
            <a:spLocks noGrp="1"/>
          </p:cNvSpPr>
          <p:nvPr>
            <p:ph type="title"/>
          </p:nvPr>
        </p:nvSpPr>
        <p:spPr>
          <a:xfrm>
            <a:off x="3154680" y="231296"/>
            <a:ext cx="7295742" cy="1325563"/>
          </a:xfrm>
        </p:spPr>
        <p:txBody>
          <a:bodyPr>
            <a:normAutofit/>
          </a:bodyPr>
          <a:lstStyle/>
          <a:p>
            <a:pPr fontAlgn="base"/>
            <a:r>
              <a:rPr lang="es-MX" sz="3600" b="1" dirty="0"/>
              <a:t>¿Cómo podrías responder si estuvieras siendo abusada sicológicamente? </a:t>
            </a:r>
            <a:endParaRPr lang="en-US" sz="3600" dirty="0"/>
          </a:p>
        </p:txBody>
      </p:sp>
      <p:sp>
        <p:nvSpPr>
          <p:cNvPr id="3" name="Content Placeholder 2">
            <a:extLst>
              <a:ext uri="{FF2B5EF4-FFF2-40B4-BE49-F238E27FC236}">
                <a16:creationId xmlns:a16="http://schemas.microsoft.com/office/drawing/2014/main" id="{28F00041-6711-C142-998C-0A65B76D06DA}"/>
              </a:ext>
            </a:extLst>
          </p:cNvPr>
          <p:cNvSpPr>
            <a:spLocks noGrp="1"/>
          </p:cNvSpPr>
          <p:nvPr>
            <p:ph idx="1"/>
          </p:nvPr>
        </p:nvSpPr>
        <p:spPr>
          <a:xfrm>
            <a:off x="1276521" y="2520864"/>
            <a:ext cx="9173901" cy="3475200"/>
          </a:xfrm>
        </p:spPr>
        <p:txBody>
          <a:bodyPr>
            <a:normAutofit/>
          </a:bodyPr>
          <a:lstStyle/>
          <a:p>
            <a:pPr marL="514350" indent="-514350">
              <a:lnSpc>
                <a:spcPct val="100000"/>
              </a:lnSpc>
              <a:buFont typeface="+mj-lt"/>
              <a:buAutoNum type="arabicPeriod"/>
            </a:pPr>
            <a:r>
              <a:rPr lang="es-MX" b="1" dirty="0"/>
              <a:t>Estudiar las tácticas emocionalmente abusivas y </a:t>
            </a:r>
            <a:r>
              <a:rPr lang="es-MX" b="1" dirty="0">
                <a:solidFill>
                  <a:srgbClr val="FF0000"/>
                </a:solidFill>
              </a:rPr>
              <a:t>aprender a ser asertivos</a:t>
            </a:r>
            <a:r>
              <a:rPr lang="es-MX" b="1" dirty="0"/>
              <a:t>. </a:t>
            </a:r>
            <a:endParaRPr lang="en-US" dirty="0"/>
          </a:p>
          <a:p>
            <a:pPr marL="514350" indent="-514350">
              <a:lnSpc>
                <a:spcPct val="100000"/>
              </a:lnSpc>
              <a:buFont typeface="+mj-lt"/>
              <a:buAutoNum type="arabicPeriod"/>
            </a:pPr>
            <a:r>
              <a:rPr lang="es-MX" b="1" dirty="0"/>
              <a:t>Establecer </a:t>
            </a:r>
            <a:r>
              <a:rPr lang="es-MX" b="1" dirty="0">
                <a:solidFill>
                  <a:srgbClr val="FF0000"/>
                </a:solidFill>
              </a:rPr>
              <a:t>límites</a:t>
            </a:r>
            <a:r>
              <a:rPr lang="es-MX" b="1" dirty="0"/>
              <a:t> saludables</a:t>
            </a:r>
            <a:r>
              <a:rPr lang="en-US" b="1" dirty="0" smtClean="0"/>
              <a:t>.</a:t>
            </a:r>
            <a:endParaRPr lang="en-US" b="1" dirty="0"/>
          </a:p>
          <a:p>
            <a:pPr marL="514350" indent="-514350">
              <a:lnSpc>
                <a:spcPct val="100000"/>
              </a:lnSpc>
              <a:buFont typeface="+mj-lt"/>
              <a:buAutoNum type="arabicPeriod"/>
            </a:pPr>
            <a:r>
              <a:rPr lang="es-MX" b="1" dirty="0"/>
              <a:t>Erige tu estima propia y tu respeto propio. </a:t>
            </a:r>
            <a:r>
              <a:rPr lang="es-MX" dirty="0"/>
              <a:t>La Biblia contiene muchos maravillosos recordativos de cuán valiosa eres</a:t>
            </a:r>
            <a:endParaRPr lang="en-US" dirty="0"/>
          </a:p>
        </p:txBody>
      </p:sp>
    </p:spTree>
    <p:extLst>
      <p:ext uri="{BB962C8B-B14F-4D97-AF65-F5344CB8AC3E}">
        <p14:creationId xmlns:p14="http://schemas.microsoft.com/office/powerpoint/2010/main" val="829907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2E2D0-F95C-0642-A75A-4C4B0AF20173}"/>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50DCC203-67FC-1641-9DDF-E4343BE9279C}"/>
              </a:ext>
            </a:extLst>
          </p:cNvPr>
          <p:cNvPicPr>
            <a:picLocks noChangeAspect="1"/>
          </p:cNvPicPr>
          <p:nvPr/>
        </p:nvPicPr>
        <p:blipFill>
          <a:blip r:embed="rId3"/>
          <a:stretch>
            <a:fillRect/>
          </a:stretch>
        </p:blipFill>
        <p:spPr>
          <a:xfrm>
            <a:off x="12700" y="0"/>
            <a:ext cx="12179300" cy="6858000"/>
          </a:xfrm>
          <a:prstGeom prst="rect">
            <a:avLst/>
          </a:prstGeom>
        </p:spPr>
      </p:pic>
      <p:sp>
        <p:nvSpPr>
          <p:cNvPr id="3" name="Content Placeholder 2">
            <a:extLst>
              <a:ext uri="{FF2B5EF4-FFF2-40B4-BE49-F238E27FC236}">
                <a16:creationId xmlns:a16="http://schemas.microsoft.com/office/drawing/2014/main" id="{C8B35620-09A1-FD43-B5E6-A4C4903FC021}"/>
              </a:ext>
            </a:extLst>
          </p:cNvPr>
          <p:cNvSpPr>
            <a:spLocks noGrp="1"/>
          </p:cNvSpPr>
          <p:nvPr>
            <p:ph idx="1"/>
          </p:nvPr>
        </p:nvSpPr>
        <p:spPr>
          <a:xfrm>
            <a:off x="1527743" y="2710042"/>
            <a:ext cx="8860436" cy="2101800"/>
          </a:xfrm>
        </p:spPr>
        <p:txBody>
          <a:bodyPr/>
          <a:lstStyle/>
          <a:p>
            <a:pPr marL="514350" indent="-514350">
              <a:lnSpc>
                <a:spcPct val="100000"/>
              </a:lnSpc>
              <a:buFont typeface="+mj-lt"/>
              <a:buAutoNum type="arabicPeriod" startAt="4"/>
            </a:pPr>
            <a:r>
              <a:rPr lang="es-MX" b="1" dirty="0"/>
              <a:t>Procura la ayuda inmediata de un </a:t>
            </a:r>
            <a:r>
              <a:rPr lang="es-MX" b="1" dirty="0">
                <a:solidFill>
                  <a:srgbClr val="FF0000"/>
                </a:solidFill>
              </a:rPr>
              <a:t>consejero profesional</a:t>
            </a:r>
            <a:r>
              <a:rPr lang="es-MX" b="1" dirty="0"/>
              <a:t>. </a:t>
            </a:r>
            <a:endParaRPr lang="es-MX" b="1" dirty="0" smtClean="0"/>
          </a:p>
          <a:p>
            <a:pPr marL="0" indent="0">
              <a:lnSpc>
                <a:spcPct val="100000"/>
              </a:lnSpc>
              <a:buNone/>
            </a:pPr>
            <a:endParaRPr lang="en-US" dirty="0"/>
          </a:p>
          <a:p>
            <a:pPr marL="514350" indent="-514350">
              <a:lnSpc>
                <a:spcPct val="100000"/>
              </a:lnSpc>
              <a:buFont typeface="+mj-lt"/>
              <a:buAutoNum type="arabicPeriod" startAt="4"/>
            </a:pPr>
            <a:r>
              <a:rPr lang="es-MX" b="1" dirty="0"/>
              <a:t>Busca</a:t>
            </a:r>
            <a:r>
              <a:rPr lang="es-MX" b="1" dirty="0">
                <a:solidFill>
                  <a:srgbClr val="FF0000"/>
                </a:solidFill>
              </a:rPr>
              <a:t> consuelo</a:t>
            </a:r>
            <a:r>
              <a:rPr lang="es-MX" b="1" dirty="0"/>
              <a:t>, </a:t>
            </a:r>
            <a:r>
              <a:rPr lang="es-MX" b="1" dirty="0">
                <a:solidFill>
                  <a:srgbClr val="FF0000"/>
                </a:solidFill>
              </a:rPr>
              <a:t>sanidad</a:t>
            </a:r>
            <a:r>
              <a:rPr lang="es-MX" b="1" dirty="0"/>
              <a:t> y </a:t>
            </a:r>
            <a:r>
              <a:rPr lang="es-MX" b="1" dirty="0">
                <a:solidFill>
                  <a:srgbClr val="FF0000"/>
                </a:solidFill>
              </a:rPr>
              <a:t>sabiduría en Dios</a:t>
            </a:r>
            <a:r>
              <a:rPr lang="es-MX" b="1" dirty="0"/>
              <a:t>. </a:t>
            </a:r>
            <a:endParaRPr lang="en-US" dirty="0"/>
          </a:p>
        </p:txBody>
      </p:sp>
    </p:spTree>
    <p:extLst>
      <p:ext uri="{BB962C8B-B14F-4D97-AF65-F5344CB8AC3E}">
        <p14:creationId xmlns:p14="http://schemas.microsoft.com/office/powerpoint/2010/main" val="1784982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B5FDB5-8002-D345-B878-CACDFABB2E4C}"/>
              </a:ext>
            </a:extLst>
          </p:cNvPr>
          <p:cNvPicPr>
            <a:picLocks noChangeAspect="1"/>
          </p:cNvPicPr>
          <p:nvPr/>
        </p:nvPicPr>
        <p:blipFill>
          <a:blip r:embed="rId3"/>
          <a:stretch>
            <a:fillRect/>
          </a:stretch>
        </p:blipFill>
        <p:spPr>
          <a:xfrm>
            <a:off x="12700" y="0"/>
            <a:ext cx="12179300" cy="6858000"/>
          </a:xfrm>
          <a:prstGeom prst="rect">
            <a:avLst/>
          </a:prstGeom>
        </p:spPr>
      </p:pic>
      <p:sp>
        <p:nvSpPr>
          <p:cNvPr id="3" name="Content Placeholder 2">
            <a:extLst>
              <a:ext uri="{FF2B5EF4-FFF2-40B4-BE49-F238E27FC236}">
                <a16:creationId xmlns:a16="http://schemas.microsoft.com/office/drawing/2014/main" id="{9968C4F0-E87E-5248-9878-9B5E9924F0D5}"/>
              </a:ext>
            </a:extLst>
          </p:cNvPr>
          <p:cNvSpPr>
            <a:spLocks noGrp="1"/>
          </p:cNvSpPr>
          <p:nvPr>
            <p:ph idx="1"/>
          </p:nvPr>
        </p:nvSpPr>
        <p:spPr>
          <a:xfrm>
            <a:off x="2411731" y="837438"/>
            <a:ext cx="7635240" cy="4934711"/>
          </a:xfrm>
        </p:spPr>
        <p:txBody>
          <a:bodyPr>
            <a:normAutofit lnSpcReduction="10000"/>
          </a:bodyPr>
          <a:lstStyle/>
          <a:p>
            <a:pPr marL="0" indent="0" algn="ctr" fontAlgn="base">
              <a:buNone/>
            </a:pPr>
            <a:r>
              <a:rPr lang="es-MX" sz="3000" dirty="0" smtClean="0"/>
              <a:t>Él </a:t>
            </a:r>
            <a:r>
              <a:rPr lang="es-MX" sz="3000" dirty="0"/>
              <a:t>dice: “No temas; </a:t>
            </a:r>
            <a:r>
              <a:rPr lang="es-MX" sz="3000" dirty="0">
                <a:solidFill>
                  <a:srgbClr val="FF0000"/>
                </a:solidFill>
              </a:rPr>
              <a:t>yo estoy contigo</a:t>
            </a:r>
            <a:r>
              <a:rPr lang="es-MX" sz="3000" dirty="0"/>
              <a:t>. Yo soy “el que vivo, y he sido muerto; y he aquí que vivo por siglos de siglos.” He soportado vuestras tristezas, experimentado vuestras luchas, y </a:t>
            </a:r>
            <a:r>
              <a:rPr lang="es-MX" sz="3000" dirty="0">
                <a:solidFill>
                  <a:srgbClr val="FF0000"/>
                </a:solidFill>
              </a:rPr>
              <a:t>hecho frente </a:t>
            </a:r>
            <a:r>
              <a:rPr lang="es-MX" sz="3000" dirty="0"/>
              <a:t>a vuestras tentaciones. </a:t>
            </a:r>
            <a:r>
              <a:rPr lang="es-MX" sz="3000" dirty="0">
                <a:solidFill>
                  <a:srgbClr val="FF0000"/>
                </a:solidFill>
              </a:rPr>
              <a:t>Conozco vuestras lágrimas</a:t>
            </a:r>
            <a:r>
              <a:rPr lang="es-MX" sz="3000" dirty="0"/>
              <a:t>; yo también he llorado. Conozco los pesares demasiado hondos para ser susurrados a ningún oído humano. No penséis que estáis solitarios y desamparados. Aunque en la tierra vuestro dolor no toque cuerda sensible alguna en ningún corazón, </a:t>
            </a:r>
            <a:r>
              <a:rPr lang="es-MX" sz="3000" b="1" dirty="0">
                <a:solidFill>
                  <a:srgbClr val="FF0000"/>
                </a:solidFill>
              </a:rPr>
              <a:t>miradme a mí, y vivid</a:t>
            </a:r>
            <a:r>
              <a:rPr lang="es-MX" sz="3000" dirty="0"/>
              <a:t>”. </a:t>
            </a:r>
            <a:endParaRPr lang="en-US" sz="3000" dirty="0"/>
          </a:p>
          <a:p>
            <a:pPr marL="0" indent="0" algn="ctr">
              <a:buNone/>
            </a:pPr>
            <a:r>
              <a:rPr lang="es-MX" sz="1900" dirty="0"/>
              <a:t>Elena G. White, </a:t>
            </a:r>
            <a:r>
              <a:rPr lang="es-MX" sz="1900" i="1" dirty="0"/>
              <a:t>El Deseado de todas las gentes</a:t>
            </a:r>
            <a:r>
              <a:rPr lang="es-MX" sz="1900" dirty="0"/>
              <a:t>, p. 446.</a:t>
            </a:r>
            <a:endParaRPr lang="en-US" sz="1900" dirty="0"/>
          </a:p>
        </p:txBody>
      </p:sp>
    </p:spTree>
    <p:extLst>
      <p:ext uri="{BB962C8B-B14F-4D97-AF65-F5344CB8AC3E}">
        <p14:creationId xmlns:p14="http://schemas.microsoft.com/office/powerpoint/2010/main" val="3379982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721C1D-6C62-D441-8F26-612326AF6BDE}"/>
              </a:ext>
            </a:extLst>
          </p:cNvPr>
          <p:cNvPicPr>
            <a:picLocks noChangeAspect="1"/>
          </p:cNvPicPr>
          <p:nvPr/>
        </p:nvPicPr>
        <p:blipFill>
          <a:blip r:embed="rId3"/>
          <a:stretch>
            <a:fillRect/>
          </a:stretch>
        </p:blipFill>
        <p:spPr>
          <a:xfrm>
            <a:off x="6350" y="0"/>
            <a:ext cx="12179300" cy="6858000"/>
          </a:xfrm>
          <a:prstGeom prst="rect">
            <a:avLst/>
          </a:prstGeom>
        </p:spPr>
      </p:pic>
      <p:sp>
        <p:nvSpPr>
          <p:cNvPr id="4" name="Rectangle 3"/>
          <p:cNvSpPr/>
          <p:nvPr/>
        </p:nvSpPr>
        <p:spPr>
          <a:xfrm>
            <a:off x="3198494" y="2523526"/>
            <a:ext cx="6631305" cy="1374735"/>
          </a:xfrm>
          <a:prstGeom prst="rect">
            <a:avLst/>
          </a:prstGeom>
        </p:spPr>
        <p:txBody>
          <a:bodyPr wrap="square">
            <a:spAutoFit/>
          </a:bodyPr>
          <a:lstStyle/>
          <a:p>
            <a:pPr fontAlgn="base">
              <a:lnSpc>
                <a:spcPts val="2000"/>
              </a:lnSpc>
            </a:pPr>
            <a:r>
              <a:rPr lang="es-MX" sz="3600" b="1"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PALABRAS QUE TRAEN PAZ</a:t>
            </a:r>
            <a:r>
              <a:rPr lang="es-MX" sz="3600" b="1" dirty="0" smtClean="0">
                <a:solidFill>
                  <a:srgbClr val="000000"/>
                </a:solidFill>
                <a:latin typeface="FrankRuehl" panose="020E0503060101010101" pitchFamily="34" charset="-79"/>
                <a:ea typeface="Times New Roman" panose="02020603050405020304" pitchFamily="18" charset="0"/>
                <a:cs typeface="FrankRuehl" panose="020E0503060101010101" pitchFamily="34" charset="-79"/>
              </a:rPr>
              <a:t>,</a:t>
            </a:r>
          </a:p>
          <a:p>
            <a:pPr fontAlgn="base">
              <a:lnSpc>
                <a:spcPts val="2000"/>
              </a:lnSpc>
            </a:pPr>
            <a:endParaRPr lang="es-MX" sz="3600" b="1" dirty="0" smtClean="0">
              <a:solidFill>
                <a:srgbClr val="000000"/>
              </a:solidFill>
              <a:latin typeface="FrankRuehl" panose="020E0503060101010101" pitchFamily="34" charset="-79"/>
              <a:ea typeface="Times New Roman" panose="02020603050405020304" pitchFamily="18" charset="0"/>
              <a:cs typeface="FrankRuehl" panose="020E0503060101010101" pitchFamily="34" charset="-79"/>
            </a:endParaRPr>
          </a:p>
          <a:p>
            <a:pPr fontAlgn="base">
              <a:lnSpc>
                <a:spcPts val="2000"/>
              </a:lnSpc>
            </a:pPr>
            <a:r>
              <a:rPr lang="es-MX" sz="3600" b="1" dirty="0" smtClean="0">
                <a:solidFill>
                  <a:srgbClr val="000000"/>
                </a:solidFill>
                <a:latin typeface="FrankRuehl" panose="020E0503060101010101" pitchFamily="34" charset="-79"/>
                <a:ea typeface="Times New Roman" panose="02020603050405020304" pitchFamily="18" charset="0"/>
                <a:cs typeface="FrankRuehl" panose="020E0503060101010101" pitchFamily="34" charset="-79"/>
              </a:rPr>
              <a:t> </a:t>
            </a:r>
            <a:r>
              <a:rPr lang="es-MX" sz="3600" b="1"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PALABRAS QUE </a:t>
            </a:r>
            <a:r>
              <a:rPr lang="es-MX" sz="3600" b="1" dirty="0" smtClean="0">
                <a:solidFill>
                  <a:srgbClr val="000000"/>
                </a:solidFill>
                <a:latin typeface="FrankRuehl" panose="020E0503060101010101" pitchFamily="34" charset="-79"/>
                <a:ea typeface="Times New Roman" panose="02020603050405020304" pitchFamily="18" charset="0"/>
                <a:cs typeface="FrankRuehl" panose="020E0503060101010101" pitchFamily="34" charset="-79"/>
              </a:rPr>
              <a:t>INFLINGEN</a:t>
            </a:r>
          </a:p>
          <a:p>
            <a:pPr fontAlgn="base">
              <a:lnSpc>
                <a:spcPts val="2000"/>
              </a:lnSpc>
            </a:pPr>
            <a:endParaRPr lang="es-MX" sz="3600" b="1" dirty="0">
              <a:solidFill>
                <a:srgbClr val="000000"/>
              </a:solidFill>
              <a:latin typeface="FrankRuehl" panose="020E0503060101010101" pitchFamily="34" charset="-79"/>
              <a:ea typeface="Times New Roman" panose="02020603050405020304" pitchFamily="18" charset="0"/>
              <a:cs typeface="FrankRuehl" panose="020E0503060101010101" pitchFamily="34" charset="-79"/>
            </a:endParaRPr>
          </a:p>
          <a:p>
            <a:pPr fontAlgn="base">
              <a:lnSpc>
                <a:spcPts val="2000"/>
              </a:lnSpc>
            </a:pPr>
            <a:r>
              <a:rPr lang="es-MX" sz="3600" b="1" dirty="0" smtClean="0">
                <a:solidFill>
                  <a:srgbClr val="000000"/>
                </a:solidFill>
                <a:latin typeface="FrankRuehl" panose="020E0503060101010101" pitchFamily="34" charset="-79"/>
                <a:ea typeface="Times New Roman" panose="02020603050405020304" pitchFamily="18" charset="0"/>
                <a:cs typeface="FrankRuehl" panose="020E0503060101010101" pitchFamily="34" charset="-79"/>
              </a:rPr>
              <a:t> </a:t>
            </a:r>
            <a:r>
              <a:rPr lang="es-MX" sz="3600" b="1"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HERIDAS </a:t>
            </a:r>
            <a:endParaRPr lang="en-US" sz="3200" dirty="0">
              <a:effectLst/>
              <a:latin typeface="FrankRuehl" panose="020E0503060101010101" pitchFamily="34" charset="-79"/>
              <a:ea typeface="Times New Roman" panose="02020603050405020304" pitchFamily="18" charset="0"/>
              <a:cs typeface="FrankRuehl" panose="020E0503060101010101" pitchFamily="34" charset="-79"/>
            </a:endParaRPr>
          </a:p>
        </p:txBody>
      </p:sp>
    </p:spTree>
    <p:extLst>
      <p:ext uri="{BB962C8B-B14F-4D97-AF65-F5344CB8AC3E}">
        <p14:creationId xmlns:p14="http://schemas.microsoft.com/office/powerpoint/2010/main" val="3159680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94C6F16-E7CF-604C-937E-C3307057C434}"/>
              </a:ext>
            </a:extLst>
          </p:cNvPr>
          <p:cNvPicPr>
            <a:picLocks noChangeAspect="1"/>
          </p:cNvPicPr>
          <p:nvPr/>
        </p:nvPicPr>
        <p:blipFill>
          <a:blip r:embed="rId3"/>
          <a:stretch>
            <a:fillRect/>
          </a:stretch>
        </p:blipFill>
        <p:spPr>
          <a:xfrm>
            <a:off x="-23971" y="0"/>
            <a:ext cx="12280739" cy="6858000"/>
          </a:xfrm>
          <a:prstGeom prst="rect">
            <a:avLst/>
          </a:prstGeom>
        </p:spPr>
      </p:pic>
      <p:sp>
        <p:nvSpPr>
          <p:cNvPr id="3" name="Content Placeholder 2">
            <a:extLst>
              <a:ext uri="{FF2B5EF4-FFF2-40B4-BE49-F238E27FC236}">
                <a16:creationId xmlns:a16="http://schemas.microsoft.com/office/drawing/2014/main" id="{CE8BC0ED-E0D8-9944-882A-ED3E6E4DC020}"/>
              </a:ext>
            </a:extLst>
          </p:cNvPr>
          <p:cNvSpPr>
            <a:spLocks noGrp="1"/>
          </p:cNvSpPr>
          <p:nvPr>
            <p:ph idx="1"/>
          </p:nvPr>
        </p:nvSpPr>
        <p:spPr>
          <a:xfrm>
            <a:off x="3714750" y="1476058"/>
            <a:ext cx="6172200" cy="4351338"/>
          </a:xfrm>
        </p:spPr>
        <p:txBody>
          <a:bodyPr/>
          <a:lstStyle/>
          <a:p>
            <a:pPr marL="0" indent="0" algn="ctr">
              <a:buNone/>
            </a:pPr>
            <a:r>
              <a:rPr lang="es-MX" sz="3600" i="1" dirty="0" smtClean="0"/>
              <a:t>No </a:t>
            </a:r>
            <a:r>
              <a:rPr lang="es-MX" sz="3600" i="1" dirty="0"/>
              <a:t>empleen un lenguaje </a:t>
            </a:r>
            <a:r>
              <a:rPr lang="es-MX" sz="3600" i="1" dirty="0">
                <a:solidFill>
                  <a:srgbClr val="FF0000"/>
                </a:solidFill>
              </a:rPr>
              <a:t>grosero ni ofensivo.</a:t>
            </a:r>
            <a:r>
              <a:rPr lang="es-MX" sz="3600" i="1" dirty="0"/>
              <a:t> Que todo lo que digan sea </a:t>
            </a:r>
            <a:r>
              <a:rPr lang="es-MX" sz="3600" i="1" dirty="0">
                <a:solidFill>
                  <a:srgbClr val="FF0000"/>
                </a:solidFill>
              </a:rPr>
              <a:t>bueno y útil</a:t>
            </a:r>
            <a:r>
              <a:rPr lang="es-MX" sz="3600" i="1" dirty="0"/>
              <a:t>, a fin de que sus palabras resulten de </a:t>
            </a:r>
            <a:r>
              <a:rPr lang="es-MX" sz="3600" i="1" dirty="0">
                <a:solidFill>
                  <a:srgbClr val="FF0000"/>
                </a:solidFill>
              </a:rPr>
              <a:t>estímulo para quienes las oigan</a:t>
            </a:r>
            <a:r>
              <a:rPr lang="es-MX" sz="3600" i="1" dirty="0"/>
              <a:t>”. </a:t>
            </a:r>
            <a:endParaRPr lang="es-MX" sz="3600" i="1" dirty="0" smtClean="0"/>
          </a:p>
          <a:p>
            <a:pPr marL="0" indent="0" algn="ctr">
              <a:buNone/>
            </a:pPr>
            <a:r>
              <a:rPr lang="es-MX" sz="2000" i="1" dirty="0" smtClean="0"/>
              <a:t>Efesios </a:t>
            </a:r>
            <a:r>
              <a:rPr lang="es-MX" sz="2000" i="1" dirty="0"/>
              <a:t>4:29, NTV. </a:t>
            </a:r>
            <a:endParaRPr lang="en-US" sz="2000" dirty="0"/>
          </a:p>
        </p:txBody>
      </p:sp>
    </p:spTree>
    <p:extLst>
      <p:ext uri="{BB962C8B-B14F-4D97-AF65-F5344CB8AC3E}">
        <p14:creationId xmlns:p14="http://schemas.microsoft.com/office/powerpoint/2010/main" val="4042999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721C1D-6C62-D441-8F26-612326AF6BDE}"/>
              </a:ext>
            </a:extLst>
          </p:cNvPr>
          <p:cNvPicPr>
            <a:picLocks noChangeAspect="1"/>
          </p:cNvPicPr>
          <p:nvPr/>
        </p:nvPicPr>
        <p:blipFill>
          <a:blip r:embed="rId3"/>
          <a:stretch>
            <a:fillRect/>
          </a:stretch>
        </p:blipFill>
        <p:spPr>
          <a:xfrm>
            <a:off x="6350" y="0"/>
            <a:ext cx="12179300" cy="6858000"/>
          </a:xfrm>
          <a:prstGeom prst="rect">
            <a:avLst/>
          </a:prstGeom>
        </p:spPr>
      </p:pic>
      <p:sp>
        <p:nvSpPr>
          <p:cNvPr id="3" name="Content Placeholder 2">
            <a:extLst>
              <a:ext uri="{FF2B5EF4-FFF2-40B4-BE49-F238E27FC236}">
                <a16:creationId xmlns:a16="http://schemas.microsoft.com/office/drawing/2014/main" id="{639E14A3-A122-D846-A68D-23A0D034E193}"/>
              </a:ext>
            </a:extLst>
          </p:cNvPr>
          <p:cNvSpPr>
            <a:spLocks noGrp="1"/>
          </p:cNvSpPr>
          <p:nvPr>
            <p:ph idx="1"/>
          </p:nvPr>
        </p:nvSpPr>
        <p:spPr>
          <a:xfrm>
            <a:off x="3108960" y="1597314"/>
            <a:ext cx="6983730" cy="2711796"/>
          </a:xfrm>
        </p:spPr>
        <p:txBody>
          <a:bodyPr>
            <a:normAutofit fontScale="77500" lnSpcReduction="20000"/>
          </a:bodyPr>
          <a:lstStyle/>
          <a:p>
            <a:pPr marL="0" indent="0" algn="ctr">
              <a:buNone/>
            </a:pPr>
            <a:endParaRPr lang="en-US" dirty="0"/>
          </a:p>
          <a:p>
            <a:pPr marL="0" indent="0" fontAlgn="base">
              <a:buNone/>
            </a:pPr>
            <a:r>
              <a:rPr lang="es-MX" sz="3100" b="1" dirty="0" smtClean="0"/>
              <a:t>Nueva </a:t>
            </a:r>
            <a:r>
              <a:rPr lang="es-MX" sz="3100" b="1" dirty="0"/>
              <a:t>Traducción Viviente: </a:t>
            </a:r>
            <a:endParaRPr lang="es-MX" sz="3100" b="1" dirty="0" smtClean="0"/>
          </a:p>
          <a:p>
            <a:pPr marL="0" indent="0" algn="ctr" fontAlgn="base">
              <a:buNone/>
            </a:pPr>
            <a:r>
              <a:rPr lang="es-MX" sz="4100" b="1" dirty="0" smtClean="0"/>
              <a:t>“</a:t>
            </a:r>
            <a:r>
              <a:rPr lang="es-MX" sz="4100" dirty="0" smtClean="0"/>
              <a:t>No </a:t>
            </a:r>
            <a:r>
              <a:rPr lang="es-MX" sz="4100" dirty="0"/>
              <a:t>empleen un lenguaje grosero ni ofensivo (abusivo, en la versión en inglés). Que todo lo que digan sea </a:t>
            </a:r>
            <a:r>
              <a:rPr lang="es-MX" sz="4100" b="1" dirty="0"/>
              <a:t>bueno y útil</a:t>
            </a:r>
            <a:r>
              <a:rPr lang="es-MX" sz="4100" dirty="0"/>
              <a:t>, a fin de que sus palabras resulten de </a:t>
            </a:r>
            <a:r>
              <a:rPr lang="es-MX" sz="4100" b="1" dirty="0"/>
              <a:t>estímulo</a:t>
            </a:r>
            <a:r>
              <a:rPr lang="es-MX" sz="4100" dirty="0"/>
              <a:t> para quienes las oigan”.  </a:t>
            </a:r>
            <a:endParaRPr lang="en-US" sz="4100" dirty="0"/>
          </a:p>
        </p:txBody>
      </p:sp>
    </p:spTree>
    <p:extLst>
      <p:ext uri="{BB962C8B-B14F-4D97-AF65-F5344CB8AC3E}">
        <p14:creationId xmlns:p14="http://schemas.microsoft.com/office/powerpoint/2010/main" val="1770869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FB06B7-9F9E-8B4C-BC70-A7915A38D2EE}"/>
              </a:ext>
            </a:extLst>
          </p:cNvPr>
          <p:cNvPicPr>
            <a:picLocks noChangeAspect="1"/>
          </p:cNvPicPr>
          <p:nvPr/>
        </p:nvPicPr>
        <p:blipFill>
          <a:blip r:embed="rId3"/>
          <a:stretch>
            <a:fillRect/>
          </a:stretch>
        </p:blipFill>
        <p:spPr>
          <a:xfrm>
            <a:off x="12700" y="0"/>
            <a:ext cx="12179300" cy="6858000"/>
          </a:xfrm>
          <a:prstGeom prst="rect">
            <a:avLst/>
          </a:prstGeom>
        </p:spPr>
      </p:pic>
      <p:sp>
        <p:nvSpPr>
          <p:cNvPr id="3" name="Content Placeholder 2">
            <a:extLst>
              <a:ext uri="{FF2B5EF4-FFF2-40B4-BE49-F238E27FC236}">
                <a16:creationId xmlns:a16="http://schemas.microsoft.com/office/drawing/2014/main" id="{639E14A3-A122-D846-A68D-23A0D034E193}"/>
              </a:ext>
            </a:extLst>
          </p:cNvPr>
          <p:cNvSpPr>
            <a:spLocks noGrp="1"/>
          </p:cNvSpPr>
          <p:nvPr>
            <p:ph idx="1"/>
          </p:nvPr>
        </p:nvSpPr>
        <p:spPr>
          <a:xfrm>
            <a:off x="3017520" y="968375"/>
            <a:ext cx="7193280" cy="4351338"/>
          </a:xfrm>
        </p:spPr>
        <p:txBody>
          <a:bodyPr/>
          <a:lstStyle/>
          <a:p>
            <a:pPr marL="0" indent="0" algn="ctr">
              <a:buNone/>
            </a:pPr>
            <a:endParaRPr lang="en-US" dirty="0"/>
          </a:p>
          <a:p>
            <a:pPr marL="0" indent="0">
              <a:buNone/>
            </a:pPr>
            <a:r>
              <a:rPr lang="es-MX" b="1" dirty="0"/>
              <a:t>Nueva Versión Internacional</a:t>
            </a:r>
            <a:r>
              <a:rPr lang="es-MX" b="1" dirty="0" smtClean="0"/>
              <a:t>:</a:t>
            </a:r>
          </a:p>
          <a:p>
            <a:pPr marL="0" indent="0" algn="ctr">
              <a:buNone/>
            </a:pPr>
            <a:r>
              <a:rPr lang="es-MX" sz="3600" b="1" dirty="0" smtClean="0"/>
              <a:t>“</a:t>
            </a:r>
            <a:r>
              <a:rPr lang="es-MX" sz="3600" b="1" dirty="0"/>
              <a:t>Eviten toda conversación </a:t>
            </a:r>
            <a:r>
              <a:rPr lang="es-MX" sz="3600" b="1" i="1" dirty="0"/>
              <a:t>obscena</a:t>
            </a:r>
            <a:r>
              <a:rPr lang="es-MX" sz="3600" b="1" dirty="0"/>
              <a:t> (moralmente malsana, en la versión en inglés). Por el contrario, que sus palabras contribuyan a la necesaria edificación y sean de bendición para quienes escuchan”. </a:t>
            </a:r>
            <a:endParaRPr lang="en-US" sz="3600" b="1" dirty="0"/>
          </a:p>
        </p:txBody>
      </p:sp>
    </p:spTree>
    <p:extLst>
      <p:ext uri="{BB962C8B-B14F-4D97-AF65-F5344CB8AC3E}">
        <p14:creationId xmlns:p14="http://schemas.microsoft.com/office/powerpoint/2010/main" val="2423695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AA2B90-68B9-304D-8FDA-081C6833B47F}"/>
              </a:ext>
            </a:extLst>
          </p:cNvPr>
          <p:cNvPicPr>
            <a:picLocks noChangeAspect="1"/>
          </p:cNvPicPr>
          <p:nvPr/>
        </p:nvPicPr>
        <p:blipFill>
          <a:blip r:embed="rId3"/>
          <a:stretch>
            <a:fillRect/>
          </a:stretch>
        </p:blipFill>
        <p:spPr>
          <a:xfrm>
            <a:off x="12700" y="0"/>
            <a:ext cx="12179300" cy="6858000"/>
          </a:xfrm>
          <a:prstGeom prst="rect">
            <a:avLst/>
          </a:prstGeom>
        </p:spPr>
      </p:pic>
      <p:sp>
        <p:nvSpPr>
          <p:cNvPr id="2" name="Title 1">
            <a:extLst>
              <a:ext uri="{FF2B5EF4-FFF2-40B4-BE49-F238E27FC236}">
                <a16:creationId xmlns:a16="http://schemas.microsoft.com/office/drawing/2014/main" id="{8DD3F0D6-8CD9-9043-A24E-83C69C883F47}"/>
              </a:ext>
            </a:extLst>
          </p:cNvPr>
          <p:cNvSpPr>
            <a:spLocks noGrp="1"/>
          </p:cNvSpPr>
          <p:nvPr>
            <p:ph type="title"/>
          </p:nvPr>
        </p:nvSpPr>
        <p:spPr>
          <a:xfrm>
            <a:off x="3357797" y="554636"/>
            <a:ext cx="5925103" cy="1344397"/>
          </a:xfrm>
        </p:spPr>
        <p:txBody>
          <a:bodyPr>
            <a:normAutofit/>
          </a:bodyPr>
          <a:lstStyle/>
          <a:p>
            <a:pPr algn="ctr"/>
            <a:r>
              <a:rPr lang="es-MX" b="1" dirty="0"/>
              <a:t>El mensaje </a:t>
            </a:r>
            <a:r>
              <a:rPr lang="es-MX" b="1" dirty="0" smtClean="0"/>
              <a:t>bíblico</a:t>
            </a:r>
            <a:endParaRPr lang="en-US" sz="32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639E14A3-A122-D846-A68D-23A0D034E193}"/>
              </a:ext>
            </a:extLst>
          </p:cNvPr>
          <p:cNvSpPr>
            <a:spLocks noGrp="1"/>
          </p:cNvSpPr>
          <p:nvPr>
            <p:ph idx="1"/>
          </p:nvPr>
        </p:nvSpPr>
        <p:spPr>
          <a:xfrm>
            <a:off x="3623309" y="2143490"/>
            <a:ext cx="6229351" cy="3137170"/>
          </a:xfrm>
        </p:spPr>
        <p:txBody>
          <a:bodyPr>
            <a:noAutofit/>
          </a:bodyPr>
          <a:lstStyle/>
          <a:p>
            <a:pPr marL="0" indent="0" algn="ctr">
              <a:buNone/>
            </a:pPr>
            <a:r>
              <a:rPr lang="es-MX" sz="3600" dirty="0" smtClean="0"/>
              <a:t>“</a:t>
            </a:r>
            <a:r>
              <a:rPr lang="es-MX" sz="3600" dirty="0"/>
              <a:t>Ten cuidado de la forma como hablas. No dejes que nada infame o sucio salga de tu boca. Di solamente aquello </a:t>
            </a:r>
            <a:r>
              <a:rPr lang="es-MX" sz="3600" b="1" dirty="0"/>
              <a:t>que ayuda</a:t>
            </a:r>
            <a:r>
              <a:rPr lang="es-MX" sz="3600" dirty="0"/>
              <a:t>. Que cada palabra sea </a:t>
            </a:r>
            <a:r>
              <a:rPr lang="es-MX" sz="3600" b="1" dirty="0"/>
              <a:t>un regalo”. </a:t>
            </a:r>
            <a:r>
              <a:rPr lang="es-MX" sz="3600" dirty="0"/>
              <a:t> (Traducción libre). </a:t>
            </a:r>
            <a:endParaRPr lang="en-US" sz="3600" dirty="0"/>
          </a:p>
        </p:txBody>
      </p:sp>
    </p:spTree>
    <p:extLst>
      <p:ext uri="{BB962C8B-B14F-4D97-AF65-F5344CB8AC3E}">
        <p14:creationId xmlns:p14="http://schemas.microsoft.com/office/powerpoint/2010/main" val="2728170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E5EC87-52CF-1640-8E3A-57A764329AFB}"/>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8DD3F0D6-8CD9-9043-A24E-83C69C883F47}"/>
              </a:ext>
            </a:extLst>
          </p:cNvPr>
          <p:cNvSpPr>
            <a:spLocks noGrp="1"/>
          </p:cNvSpPr>
          <p:nvPr>
            <p:ph type="title"/>
          </p:nvPr>
        </p:nvSpPr>
        <p:spPr>
          <a:xfrm>
            <a:off x="1921398" y="735515"/>
            <a:ext cx="8322199" cy="1325563"/>
          </a:xfrm>
        </p:spPr>
        <p:txBody>
          <a:bodyPr/>
          <a:lstStyle/>
          <a:p>
            <a:pPr algn="ctr"/>
            <a:r>
              <a:rPr lang="es-MX" b="1" dirty="0"/>
              <a:t>Versión Reina- Valera Antigua</a:t>
            </a:r>
            <a:endParaRPr lang="en-US" dirty="0"/>
          </a:p>
        </p:txBody>
      </p:sp>
      <p:sp>
        <p:nvSpPr>
          <p:cNvPr id="3" name="Content Placeholder 2">
            <a:extLst>
              <a:ext uri="{FF2B5EF4-FFF2-40B4-BE49-F238E27FC236}">
                <a16:creationId xmlns:a16="http://schemas.microsoft.com/office/drawing/2014/main" id="{639E14A3-A122-D846-A68D-23A0D034E193}"/>
              </a:ext>
            </a:extLst>
          </p:cNvPr>
          <p:cNvSpPr>
            <a:spLocks noGrp="1"/>
          </p:cNvSpPr>
          <p:nvPr>
            <p:ph idx="1"/>
          </p:nvPr>
        </p:nvSpPr>
        <p:spPr>
          <a:xfrm>
            <a:off x="2895262" y="2255388"/>
            <a:ext cx="7085445" cy="2682372"/>
          </a:xfrm>
        </p:spPr>
        <p:txBody>
          <a:bodyPr/>
          <a:lstStyle/>
          <a:p>
            <a:pPr marL="0" indent="0" algn="ctr">
              <a:buNone/>
            </a:pPr>
            <a:r>
              <a:rPr lang="es-MX" dirty="0" smtClean="0"/>
              <a:t> </a:t>
            </a:r>
            <a:r>
              <a:rPr lang="es-MX" sz="3600" dirty="0"/>
              <a:t>“Ninguna palabra torpe (corrupta, en otras versiones) salga de vuestra boca, sino la que sea buena para edificación, para que dé gracia a los </a:t>
            </a:r>
            <a:r>
              <a:rPr lang="es-MX" sz="3600" dirty="0" smtClean="0"/>
              <a:t>oyentes”. </a:t>
            </a:r>
            <a:endParaRPr lang="en-US" dirty="0"/>
          </a:p>
        </p:txBody>
      </p:sp>
    </p:spTree>
    <p:extLst>
      <p:ext uri="{BB962C8B-B14F-4D97-AF65-F5344CB8AC3E}">
        <p14:creationId xmlns:p14="http://schemas.microsoft.com/office/powerpoint/2010/main" val="282520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271DCA6-D6EF-7545-9EF3-DEA4618ABE71}"/>
              </a:ext>
            </a:extLst>
          </p:cNvPr>
          <p:cNvPicPr>
            <a:picLocks noChangeAspect="1"/>
          </p:cNvPicPr>
          <p:nvPr/>
        </p:nvPicPr>
        <p:blipFill>
          <a:blip r:embed="rId3"/>
          <a:stretch>
            <a:fillRect/>
          </a:stretch>
        </p:blipFill>
        <p:spPr>
          <a:xfrm>
            <a:off x="1270" y="16981"/>
            <a:ext cx="12179300" cy="6858000"/>
          </a:xfrm>
          <a:prstGeom prst="rect">
            <a:avLst/>
          </a:prstGeom>
        </p:spPr>
      </p:pic>
      <p:sp>
        <p:nvSpPr>
          <p:cNvPr id="2" name="Title 1">
            <a:extLst>
              <a:ext uri="{FF2B5EF4-FFF2-40B4-BE49-F238E27FC236}">
                <a16:creationId xmlns:a16="http://schemas.microsoft.com/office/drawing/2014/main" id="{EA388C68-CDA1-F841-B7F9-4E40373BCB7F}"/>
              </a:ext>
            </a:extLst>
          </p:cNvPr>
          <p:cNvSpPr>
            <a:spLocks noGrp="1"/>
          </p:cNvSpPr>
          <p:nvPr>
            <p:ph type="title"/>
          </p:nvPr>
        </p:nvSpPr>
        <p:spPr>
          <a:xfrm>
            <a:off x="700891" y="839687"/>
            <a:ext cx="10515600" cy="1325563"/>
          </a:xfrm>
        </p:spPr>
        <p:txBody>
          <a:bodyPr>
            <a:normAutofit/>
          </a:bodyPr>
          <a:lstStyle/>
          <a:p>
            <a:pPr algn="ctr" fontAlgn="base"/>
            <a:r>
              <a:rPr lang="es-MX" b="1" dirty="0"/>
              <a:t>El Poder de las Palabras</a:t>
            </a:r>
            <a:endParaRPr lang="en-US" dirty="0"/>
          </a:p>
        </p:txBody>
      </p:sp>
      <p:sp>
        <p:nvSpPr>
          <p:cNvPr id="3" name="Text Placeholder 2">
            <a:extLst>
              <a:ext uri="{FF2B5EF4-FFF2-40B4-BE49-F238E27FC236}">
                <a16:creationId xmlns:a16="http://schemas.microsoft.com/office/drawing/2014/main" id="{6AB9610A-CB69-4548-BFB8-6AE0166BD4C5}"/>
              </a:ext>
            </a:extLst>
          </p:cNvPr>
          <p:cNvSpPr>
            <a:spLocks noGrp="1"/>
          </p:cNvSpPr>
          <p:nvPr>
            <p:ph type="body" idx="1"/>
          </p:nvPr>
        </p:nvSpPr>
        <p:spPr>
          <a:xfrm>
            <a:off x="437686" y="1695560"/>
            <a:ext cx="5157787" cy="823912"/>
          </a:xfrm>
        </p:spPr>
        <p:txBody>
          <a:bodyPr>
            <a:normAutofit/>
          </a:bodyPr>
          <a:lstStyle/>
          <a:p>
            <a:r>
              <a:rPr lang="en-US" sz="2000" dirty="0" smtClean="0">
                <a:solidFill>
                  <a:srgbClr val="C00000"/>
                </a:solidFill>
              </a:rPr>
              <a:t>NABAL </a:t>
            </a:r>
            <a:r>
              <a:rPr lang="es-MX" dirty="0"/>
              <a:t>palabras que ofenden </a:t>
            </a:r>
            <a:endParaRPr lang="en-US" sz="2000" dirty="0">
              <a:solidFill>
                <a:srgbClr val="C00000"/>
              </a:solidFill>
            </a:endParaRPr>
          </a:p>
        </p:txBody>
      </p:sp>
      <p:sp>
        <p:nvSpPr>
          <p:cNvPr id="4" name="Content Placeholder 3">
            <a:extLst>
              <a:ext uri="{FF2B5EF4-FFF2-40B4-BE49-F238E27FC236}">
                <a16:creationId xmlns:a16="http://schemas.microsoft.com/office/drawing/2014/main" id="{F7EA2C74-8740-144B-80C8-9F06F29E5260}"/>
              </a:ext>
            </a:extLst>
          </p:cNvPr>
          <p:cNvSpPr>
            <a:spLocks noGrp="1"/>
          </p:cNvSpPr>
          <p:nvPr>
            <p:ph sz="half" idx="2"/>
          </p:nvPr>
        </p:nvSpPr>
        <p:spPr>
          <a:xfrm>
            <a:off x="437686" y="2623721"/>
            <a:ext cx="4155105" cy="4179061"/>
          </a:xfrm>
        </p:spPr>
        <p:txBody>
          <a:bodyPr>
            <a:normAutofit lnSpcReduction="10000"/>
          </a:bodyPr>
          <a:lstStyle/>
          <a:p>
            <a:r>
              <a:rPr lang="es-MX" dirty="0" smtClean="0"/>
              <a:t>Hombre </a:t>
            </a:r>
            <a:r>
              <a:rPr lang="es-MX" dirty="0"/>
              <a:t>necio, duro y malo en sus caminos </a:t>
            </a:r>
            <a:endParaRPr lang="es-MX" dirty="0" smtClean="0"/>
          </a:p>
          <a:p>
            <a:r>
              <a:rPr lang="es-MX" dirty="0"/>
              <a:t>P</a:t>
            </a:r>
            <a:r>
              <a:rPr lang="es-MX" dirty="0" smtClean="0"/>
              <a:t>alabras </a:t>
            </a:r>
            <a:r>
              <a:rPr lang="es-MX" dirty="0"/>
              <a:t>llenas de </a:t>
            </a:r>
            <a:r>
              <a:rPr lang="es-MX" b="1" dirty="0"/>
              <a:t>falta de respeto</a:t>
            </a:r>
            <a:r>
              <a:rPr lang="es-MX" dirty="0"/>
              <a:t> hacia David </a:t>
            </a:r>
            <a:endParaRPr lang="es-MX" dirty="0" smtClean="0"/>
          </a:p>
          <a:p>
            <a:r>
              <a:rPr lang="es-MX" b="1" dirty="0" smtClean="0"/>
              <a:t>Abusador </a:t>
            </a:r>
            <a:r>
              <a:rPr lang="es-MX" b="1" dirty="0"/>
              <a:t>verbal </a:t>
            </a:r>
            <a:r>
              <a:rPr lang="es-MX" dirty="0"/>
              <a:t>contra </a:t>
            </a:r>
            <a:r>
              <a:rPr lang="es-MX" dirty="0" smtClean="0"/>
              <a:t>su esposa y sus propios </a:t>
            </a:r>
            <a:r>
              <a:rPr lang="es-MX" dirty="0"/>
              <a:t>siervos, porque este siervo lo llama perverso y menciona que </a:t>
            </a:r>
            <a:r>
              <a:rPr lang="es-MX" b="1" dirty="0"/>
              <a:t>no hay quien pueda </a:t>
            </a:r>
            <a:r>
              <a:rPr lang="es-MX" b="1" dirty="0" smtClean="0"/>
              <a:t>hablarle</a:t>
            </a:r>
            <a:r>
              <a:rPr lang="en-US" sz="2400" dirty="0" smtClean="0"/>
              <a:t>.</a:t>
            </a:r>
            <a:endParaRPr lang="en-US" sz="2400" dirty="0"/>
          </a:p>
        </p:txBody>
      </p:sp>
      <p:sp>
        <p:nvSpPr>
          <p:cNvPr id="5" name="Text Placeholder 4">
            <a:extLst>
              <a:ext uri="{FF2B5EF4-FFF2-40B4-BE49-F238E27FC236}">
                <a16:creationId xmlns:a16="http://schemas.microsoft.com/office/drawing/2014/main" id="{2F160EC5-6023-C74B-A778-06B673535AD1}"/>
              </a:ext>
            </a:extLst>
          </p:cNvPr>
          <p:cNvSpPr>
            <a:spLocks noGrp="1"/>
          </p:cNvSpPr>
          <p:nvPr>
            <p:ph type="body" sz="quarter" idx="3"/>
          </p:nvPr>
        </p:nvSpPr>
        <p:spPr>
          <a:xfrm>
            <a:off x="5309570" y="1660591"/>
            <a:ext cx="5183188" cy="823912"/>
          </a:xfrm>
        </p:spPr>
        <p:txBody>
          <a:bodyPr>
            <a:normAutofit/>
          </a:bodyPr>
          <a:lstStyle/>
          <a:p>
            <a:r>
              <a:rPr lang="en-US" sz="2000" dirty="0" smtClean="0">
                <a:solidFill>
                  <a:srgbClr val="C00000"/>
                </a:solidFill>
              </a:rPr>
              <a:t>ABIGAIL </a:t>
            </a:r>
            <a:r>
              <a:rPr lang="es-MX" dirty="0" smtClean="0"/>
              <a:t>palabras </a:t>
            </a:r>
            <a:r>
              <a:rPr lang="es-MX" dirty="0"/>
              <a:t>que edifican y sanan </a:t>
            </a:r>
            <a:endParaRPr lang="en-US" sz="2000" dirty="0">
              <a:solidFill>
                <a:srgbClr val="C00000"/>
              </a:solidFill>
            </a:endParaRPr>
          </a:p>
        </p:txBody>
      </p:sp>
      <p:sp>
        <p:nvSpPr>
          <p:cNvPr id="6" name="Content Placeholder 5">
            <a:extLst>
              <a:ext uri="{FF2B5EF4-FFF2-40B4-BE49-F238E27FC236}">
                <a16:creationId xmlns:a16="http://schemas.microsoft.com/office/drawing/2014/main" id="{2B73ADC3-5936-464C-9845-3C48995F5514}"/>
              </a:ext>
            </a:extLst>
          </p:cNvPr>
          <p:cNvSpPr>
            <a:spLocks noGrp="1"/>
          </p:cNvSpPr>
          <p:nvPr>
            <p:ph sz="quarter" idx="4"/>
          </p:nvPr>
        </p:nvSpPr>
        <p:spPr>
          <a:xfrm>
            <a:off x="5309570" y="2682684"/>
            <a:ext cx="4175567" cy="3942165"/>
          </a:xfrm>
        </p:spPr>
        <p:txBody>
          <a:bodyPr>
            <a:normAutofit/>
          </a:bodyPr>
          <a:lstStyle/>
          <a:p>
            <a:r>
              <a:rPr lang="en-US" sz="2400" dirty="0" err="1" smtClean="0"/>
              <a:t>Descrita</a:t>
            </a:r>
            <a:r>
              <a:rPr lang="en-US" sz="2400" dirty="0" smtClean="0"/>
              <a:t> </a:t>
            </a:r>
            <a:r>
              <a:rPr lang="en-US" sz="2400" dirty="0" err="1" smtClean="0"/>
              <a:t>como</a:t>
            </a:r>
            <a:r>
              <a:rPr lang="en-US" sz="2400" dirty="0" smtClean="0"/>
              <a:t> </a:t>
            </a:r>
            <a:r>
              <a:rPr lang="en-US" sz="2400" dirty="0" err="1" smtClean="0"/>
              <a:t>una</a:t>
            </a:r>
            <a:r>
              <a:rPr lang="en-US" sz="2400" dirty="0" smtClean="0"/>
              <a:t> </a:t>
            </a:r>
            <a:r>
              <a:rPr lang="en-US" sz="2400" dirty="0" err="1" smtClean="0"/>
              <a:t>mujer</a:t>
            </a:r>
            <a:r>
              <a:rPr lang="en-US" sz="2400" dirty="0" smtClean="0"/>
              <a:t> de </a:t>
            </a:r>
            <a:r>
              <a:rPr lang="en-US" sz="2400" dirty="0" err="1" smtClean="0"/>
              <a:t>buen</a:t>
            </a:r>
            <a:r>
              <a:rPr lang="en-US" sz="2400" dirty="0" smtClean="0"/>
              <a:t> </a:t>
            </a:r>
            <a:r>
              <a:rPr lang="en-US" sz="2400" dirty="0" err="1" smtClean="0"/>
              <a:t>entendimiento</a:t>
            </a:r>
            <a:r>
              <a:rPr lang="en-US" sz="2400" dirty="0" smtClean="0"/>
              <a:t>.</a:t>
            </a:r>
            <a:endParaRPr lang="en-US" sz="2400" dirty="0"/>
          </a:p>
          <a:p>
            <a:r>
              <a:rPr lang="es-MX" dirty="0" smtClean="0"/>
              <a:t>“Regalos</a:t>
            </a:r>
            <a:r>
              <a:rPr lang="es-MX" dirty="0"/>
              <a:t>” de </a:t>
            </a:r>
            <a:r>
              <a:rPr lang="es-MX" dirty="0" smtClean="0"/>
              <a:t>alimentos </a:t>
            </a:r>
          </a:p>
          <a:p>
            <a:r>
              <a:rPr lang="es-MX" dirty="0" smtClean="0"/>
              <a:t>Palabras </a:t>
            </a:r>
            <a:r>
              <a:rPr lang="es-MX" dirty="0"/>
              <a:t>de </a:t>
            </a:r>
            <a:r>
              <a:rPr lang="es-MX" dirty="0" smtClean="0"/>
              <a:t>consejo, de paz, que </a:t>
            </a:r>
            <a:r>
              <a:rPr lang="es-MX" dirty="0"/>
              <a:t>imparten gracia, alientan y edifican al oyente y suplen la necesidad.</a:t>
            </a:r>
            <a:endParaRPr lang="en-US" sz="2400" dirty="0"/>
          </a:p>
        </p:txBody>
      </p:sp>
    </p:spTree>
    <p:extLst>
      <p:ext uri="{BB962C8B-B14F-4D97-AF65-F5344CB8AC3E}">
        <p14:creationId xmlns:p14="http://schemas.microsoft.com/office/powerpoint/2010/main" val="1415003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E5A99B3-DFB0-0647-8B7A-FDB2554A7B91}"/>
              </a:ext>
            </a:extLst>
          </p:cNvPr>
          <p:cNvPicPr>
            <a:picLocks noChangeAspect="1"/>
          </p:cNvPicPr>
          <p:nvPr/>
        </p:nvPicPr>
        <p:blipFill>
          <a:blip r:embed="rId3"/>
          <a:stretch>
            <a:fillRect/>
          </a:stretch>
        </p:blipFill>
        <p:spPr>
          <a:xfrm>
            <a:off x="0" y="0"/>
            <a:ext cx="12179300" cy="6877521"/>
          </a:xfrm>
          <a:prstGeom prst="rect">
            <a:avLst/>
          </a:prstGeom>
        </p:spPr>
      </p:pic>
      <p:sp>
        <p:nvSpPr>
          <p:cNvPr id="2" name="Title 1">
            <a:extLst>
              <a:ext uri="{FF2B5EF4-FFF2-40B4-BE49-F238E27FC236}">
                <a16:creationId xmlns:a16="http://schemas.microsoft.com/office/drawing/2014/main" id="{B2799421-5477-5643-B2A3-5CB80BB71AF9}"/>
              </a:ext>
            </a:extLst>
          </p:cNvPr>
          <p:cNvSpPr>
            <a:spLocks noGrp="1"/>
          </p:cNvSpPr>
          <p:nvPr>
            <p:ph type="title"/>
          </p:nvPr>
        </p:nvSpPr>
        <p:spPr>
          <a:xfrm>
            <a:off x="3415541" y="65591"/>
            <a:ext cx="7037407" cy="1325563"/>
          </a:xfrm>
        </p:spPr>
        <p:txBody>
          <a:bodyPr>
            <a:normAutofit/>
          </a:bodyPr>
          <a:lstStyle/>
          <a:p>
            <a:pPr algn="ctr"/>
            <a:r>
              <a:rPr lang="es-MX" sz="3600" b="1" dirty="0" smtClean="0">
                <a:solidFill>
                  <a:srgbClr val="00B050"/>
                </a:solidFill>
              </a:rPr>
              <a:t>EL PODER DE LAS PALABRAS DE ABIGAIL</a:t>
            </a:r>
            <a:endParaRPr lang="en-US" sz="3600" dirty="0">
              <a:solidFill>
                <a:srgbClr val="00B050"/>
              </a:solidFill>
            </a:endParaRPr>
          </a:p>
        </p:txBody>
      </p:sp>
      <p:sp>
        <p:nvSpPr>
          <p:cNvPr id="3" name="Content Placeholder 2">
            <a:extLst>
              <a:ext uri="{FF2B5EF4-FFF2-40B4-BE49-F238E27FC236}">
                <a16:creationId xmlns:a16="http://schemas.microsoft.com/office/drawing/2014/main" id="{5223E824-9534-0445-9CE8-BC10145B4D9D}"/>
              </a:ext>
            </a:extLst>
          </p:cNvPr>
          <p:cNvSpPr>
            <a:spLocks noGrp="1"/>
          </p:cNvSpPr>
          <p:nvPr>
            <p:ph idx="1"/>
          </p:nvPr>
        </p:nvSpPr>
        <p:spPr>
          <a:xfrm>
            <a:off x="3698615" y="1476879"/>
            <a:ext cx="6631280" cy="5012129"/>
          </a:xfrm>
        </p:spPr>
        <p:txBody>
          <a:bodyPr>
            <a:normAutofit fontScale="92500" lnSpcReduction="10000"/>
          </a:bodyPr>
          <a:lstStyle/>
          <a:p>
            <a:pPr marL="0" indent="0" algn="ctr">
              <a:lnSpc>
                <a:spcPct val="100000"/>
              </a:lnSpc>
              <a:buNone/>
            </a:pPr>
            <a:r>
              <a:rPr lang="es-MX" dirty="0"/>
              <a:t>Las palabras de Abigail “sólo pudieron brotar de los labios de una persona que participaba de la sabiduría de lo </a:t>
            </a:r>
            <a:r>
              <a:rPr lang="es-MX" dirty="0" smtClean="0"/>
              <a:t>alto…</a:t>
            </a:r>
          </a:p>
          <a:p>
            <a:pPr marL="0" indent="0" algn="ctr">
              <a:lnSpc>
                <a:spcPct val="100000"/>
              </a:lnSpc>
              <a:buNone/>
            </a:pPr>
            <a:endParaRPr lang="es-MX" dirty="0" smtClean="0"/>
          </a:p>
          <a:p>
            <a:pPr marL="0" indent="0" algn="ctr">
              <a:lnSpc>
                <a:spcPct val="100000"/>
              </a:lnSpc>
              <a:buNone/>
            </a:pPr>
            <a:r>
              <a:rPr lang="es-MX" dirty="0" smtClean="0"/>
              <a:t>El </a:t>
            </a:r>
            <a:r>
              <a:rPr lang="es-MX" dirty="0"/>
              <a:t>Espíritu del Hijo de Dios moraba en su alma. Su palabra, sazonada de gracia, y henchida de bondad y de paz, derramaba una influencia celestial. </a:t>
            </a:r>
            <a:endParaRPr lang="es-MX" dirty="0" smtClean="0"/>
          </a:p>
          <a:p>
            <a:pPr marL="0" indent="0" algn="ctr">
              <a:lnSpc>
                <a:spcPct val="100000"/>
              </a:lnSpc>
              <a:buNone/>
            </a:pPr>
            <a:endParaRPr lang="es-MX" dirty="0" smtClean="0"/>
          </a:p>
          <a:p>
            <a:pPr marL="0" indent="0" algn="ctr">
              <a:lnSpc>
                <a:spcPct val="100000"/>
              </a:lnSpc>
              <a:buNone/>
            </a:pPr>
            <a:r>
              <a:rPr lang="es-MX" dirty="0"/>
              <a:t>La ira de David se disipó bajo el poder de su influencia y razonamiento”. </a:t>
            </a:r>
            <a:endParaRPr lang="es-MX" dirty="0" smtClean="0"/>
          </a:p>
          <a:p>
            <a:pPr marL="0" indent="0" algn="ctr">
              <a:lnSpc>
                <a:spcPct val="100000"/>
              </a:lnSpc>
              <a:buNone/>
            </a:pPr>
            <a:r>
              <a:rPr lang="es-MX" sz="1900" i="1" dirty="0"/>
              <a:t>Patriarcas y profetas</a:t>
            </a:r>
            <a:r>
              <a:rPr lang="es-MX" sz="1900" dirty="0"/>
              <a:t>, pp. 724, 725</a:t>
            </a:r>
            <a:endParaRPr lang="en-US" sz="1200" dirty="0"/>
          </a:p>
        </p:txBody>
      </p:sp>
    </p:spTree>
    <p:extLst>
      <p:ext uri="{BB962C8B-B14F-4D97-AF65-F5344CB8AC3E}">
        <p14:creationId xmlns:p14="http://schemas.microsoft.com/office/powerpoint/2010/main" val="3728842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45C610-0A74-E641-83C5-D4F5A116DD61}"/>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5FD68BDA-715A-7A4E-BE9A-23F12A9740E1}"/>
              </a:ext>
            </a:extLst>
          </p:cNvPr>
          <p:cNvSpPr>
            <a:spLocks noGrp="1"/>
          </p:cNvSpPr>
          <p:nvPr>
            <p:ph type="title"/>
          </p:nvPr>
        </p:nvSpPr>
        <p:spPr>
          <a:xfrm>
            <a:off x="2842453" y="431697"/>
            <a:ext cx="9166184" cy="1325563"/>
          </a:xfrm>
        </p:spPr>
        <p:txBody>
          <a:bodyPr>
            <a:normAutofit/>
          </a:bodyPr>
          <a:lstStyle/>
          <a:p>
            <a:r>
              <a:rPr lang="es-MX" b="1" dirty="0"/>
              <a:t>El poder de las </a:t>
            </a:r>
            <a:r>
              <a:rPr lang="es-MX" b="1" dirty="0" smtClean="0"/>
              <a:t>palabras </a:t>
            </a:r>
            <a:r>
              <a:rPr lang="es-MX" b="1" dirty="0"/>
              <a:t>amables</a:t>
            </a:r>
            <a:endParaRPr lang="en-US" dirty="0"/>
          </a:p>
        </p:txBody>
      </p:sp>
      <p:sp>
        <p:nvSpPr>
          <p:cNvPr id="3" name="Content Placeholder 2">
            <a:extLst>
              <a:ext uri="{FF2B5EF4-FFF2-40B4-BE49-F238E27FC236}">
                <a16:creationId xmlns:a16="http://schemas.microsoft.com/office/drawing/2014/main" id="{5874411C-F20A-6146-A8E6-58A2B0442C5C}"/>
              </a:ext>
            </a:extLst>
          </p:cNvPr>
          <p:cNvSpPr>
            <a:spLocks noGrp="1"/>
          </p:cNvSpPr>
          <p:nvPr>
            <p:ph idx="1"/>
          </p:nvPr>
        </p:nvSpPr>
        <p:spPr>
          <a:xfrm>
            <a:off x="2842453" y="1757260"/>
            <a:ext cx="7318817" cy="4357790"/>
          </a:xfrm>
        </p:spPr>
        <p:txBody>
          <a:bodyPr>
            <a:normAutofit/>
          </a:bodyPr>
          <a:lstStyle/>
          <a:p>
            <a:pPr marL="0" indent="0" algn="ctr">
              <a:lnSpc>
                <a:spcPct val="100000"/>
              </a:lnSpc>
              <a:buNone/>
            </a:pPr>
            <a:r>
              <a:rPr lang="es-MX" dirty="0"/>
              <a:t>“En muchas familias hace mucha falta que se exprese el afecto de unos miembros hacia otros. Aunque no es necesario manifestar sentimentalismo, lo es que se exprese amor y ternura de una manera casta, pura y digna. Muchos cultivan realmente la dureza de corazón y por sus palabras y acciones revelan la fase satánica del carácter.</a:t>
            </a:r>
            <a:endParaRPr lang="en-US" sz="2400" dirty="0"/>
          </a:p>
        </p:txBody>
      </p:sp>
    </p:spTree>
    <p:extLst>
      <p:ext uri="{BB962C8B-B14F-4D97-AF65-F5344CB8AC3E}">
        <p14:creationId xmlns:p14="http://schemas.microsoft.com/office/powerpoint/2010/main" val="2280707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55C651-BBF5-B940-AF97-BF42A3D2A416}"/>
              </a:ext>
            </a:extLst>
          </p:cNvPr>
          <p:cNvPicPr>
            <a:picLocks noChangeAspect="1"/>
          </p:cNvPicPr>
          <p:nvPr/>
        </p:nvPicPr>
        <p:blipFill>
          <a:blip r:embed="rId3"/>
          <a:stretch>
            <a:fillRect/>
          </a:stretch>
        </p:blipFill>
        <p:spPr>
          <a:xfrm>
            <a:off x="6350" y="0"/>
            <a:ext cx="12179300" cy="6858000"/>
          </a:xfrm>
          <a:prstGeom prst="rect">
            <a:avLst/>
          </a:prstGeom>
        </p:spPr>
      </p:pic>
      <p:sp>
        <p:nvSpPr>
          <p:cNvPr id="3" name="Content Placeholder 2">
            <a:extLst>
              <a:ext uri="{FF2B5EF4-FFF2-40B4-BE49-F238E27FC236}">
                <a16:creationId xmlns:a16="http://schemas.microsoft.com/office/drawing/2014/main" id="{562CE995-2809-074E-84CE-FB8AB2D4F4DF}"/>
              </a:ext>
            </a:extLst>
          </p:cNvPr>
          <p:cNvSpPr>
            <a:spLocks noGrp="1"/>
          </p:cNvSpPr>
          <p:nvPr>
            <p:ph idx="1"/>
          </p:nvPr>
        </p:nvSpPr>
        <p:spPr>
          <a:xfrm>
            <a:off x="3481378" y="1206012"/>
            <a:ext cx="6691322" cy="4445976"/>
          </a:xfrm>
        </p:spPr>
        <p:txBody>
          <a:bodyPr>
            <a:normAutofit/>
          </a:bodyPr>
          <a:lstStyle/>
          <a:p>
            <a:pPr marL="0" indent="0" algn="ctr">
              <a:buNone/>
            </a:pPr>
            <a:r>
              <a:rPr lang="es-MX" dirty="0" smtClean="0"/>
              <a:t>…Siempre </a:t>
            </a:r>
            <a:r>
              <a:rPr lang="es-MX" dirty="0"/>
              <a:t>debe cultivarse un </a:t>
            </a:r>
            <a:r>
              <a:rPr lang="es-MX" b="1" dirty="0"/>
              <a:t>tierno afecto</a:t>
            </a:r>
            <a:r>
              <a:rPr lang="es-MX" dirty="0"/>
              <a:t> entre los esposos, entre los padres y los hijos, y entre hermanos y hermanas. Toda palabra apresurada debe ser refrenada, y no debe haber siquiera apariencia de que falte el amor mutuo. Es deber de cada miembro de la familia ser amable y hablar con </a:t>
            </a:r>
            <a:r>
              <a:rPr lang="es-MX" b="1" dirty="0"/>
              <a:t>bondad</a:t>
            </a:r>
            <a:r>
              <a:rPr lang="es-MX" b="1" dirty="0" smtClean="0"/>
              <a:t>”.</a:t>
            </a:r>
          </a:p>
          <a:p>
            <a:pPr marL="0" indent="0" algn="ctr">
              <a:buNone/>
            </a:pPr>
            <a:r>
              <a:rPr lang="es-MX" sz="2000" dirty="0"/>
              <a:t>Elena G. White escribe en </a:t>
            </a:r>
            <a:r>
              <a:rPr lang="es-MX" sz="2000" i="1" dirty="0"/>
              <a:t>El Hogar Cristiano, </a:t>
            </a:r>
            <a:r>
              <a:rPr lang="es-MX" sz="2000" dirty="0"/>
              <a:t> p. </a:t>
            </a:r>
            <a:r>
              <a:rPr lang="es-MX" sz="2000" dirty="0" smtClean="0"/>
              <a:t>177</a:t>
            </a:r>
            <a:endParaRPr lang="en-US" sz="2000" dirty="0"/>
          </a:p>
          <a:p>
            <a:pPr marL="0" indent="0" algn="ctr">
              <a:buNone/>
            </a:pPr>
            <a:endParaRPr lang="en-US" sz="1600" dirty="0"/>
          </a:p>
        </p:txBody>
      </p:sp>
    </p:spTree>
    <p:extLst>
      <p:ext uri="{BB962C8B-B14F-4D97-AF65-F5344CB8AC3E}">
        <p14:creationId xmlns:p14="http://schemas.microsoft.com/office/powerpoint/2010/main" val="344745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493629-137F-F746-B52D-9ACB37CDE150}"/>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28B779DF-89FB-A749-B9BF-01D13EDC3F5B}"/>
              </a:ext>
            </a:extLst>
          </p:cNvPr>
          <p:cNvSpPr>
            <a:spLocks noGrp="1"/>
          </p:cNvSpPr>
          <p:nvPr>
            <p:ph type="title"/>
          </p:nvPr>
        </p:nvSpPr>
        <p:spPr>
          <a:xfrm>
            <a:off x="2129790" y="359991"/>
            <a:ext cx="8740140" cy="1325563"/>
          </a:xfrm>
        </p:spPr>
        <p:txBody>
          <a:bodyPr>
            <a:normAutofit/>
          </a:bodyPr>
          <a:lstStyle/>
          <a:p>
            <a:pPr fontAlgn="base"/>
            <a:r>
              <a:rPr lang="es-MX" b="1" dirty="0"/>
              <a:t>El poder de las palabras respetuosas </a:t>
            </a:r>
            <a:endParaRPr lang="en-US" dirty="0"/>
          </a:p>
        </p:txBody>
      </p:sp>
      <p:sp>
        <p:nvSpPr>
          <p:cNvPr id="3" name="Content Placeholder 2">
            <a:extLst>
              <a:ext uri="{FF2B5EF4-FFF2-40B4-BE49-F238E27FC236}">
                <a16:creationId xmlns:a16="http://schemas.microsoft.com/office/drawing/2014/main" id="{FED00EDD-E4D7-2F46-8C39-7F6A9585BE82}"/>
              </a:ext>
            </a:extLst>
          </p:cNvPr>
          <p:cNvSpPr>
            <a:spLocks noGrp="1"/>
          </p:cNvSpPr>
          <p:nvPr>
            <p:ph idx="1"/>
          </p:nvPr>
        </p:nvSpPr>
        <p:spPr>
          <a:xfrm>
            <a:off x="2581153" y="2045545"/>
            <a:ext cx="7650867" cy="4351338"/>
          </a:xfrm>
        </p:spPr>
        <p:txBody>
          <a:bodyPr>
            <a:normAutofit/>
          </a:bodyPr>
          <a:lstStyle/>
          <a:p>
            <a:pPr marL="0" indent="0" algn="ctr">
              <a:buNone/>
            </a:pPr>
            <a:r>
              <a:rPr lang="es-MX" dirty="0" smtClean="0"/>
              <a:t>“Ninguno </a:t>
            </a:r>
            <a:r>
              <a:rPr lang="es-MX" dirty="0"/>
              <a:t>de los dos debe tratar de </a:t>
            </a:r>
            <a:r>
              <a:rPr lang="es-MX" b="1" dirty="0"/>
              <a:t>dominar.</a:t>
            </a:r>
            <a:r>
              <a:rPr lang="es-MX" dirty="0"/>
              <a:t> El Señor ha presentado los principios que deben guiarnos. El esposo debe amar a su esposa como Cristo amó a la iglesia. La mujer debe </a:t>
            </a:r>
            <a:r>
              <a:rPr lang="es-MX" b="1" dirty="0"/>
              <a:t>respetar </a:t>
            </a:r>
            <a:r>
              <a:rPr lang="es-MX" dirty="0"/>
              <a:t>y amar a su marido. Ambos deben cultivar un espíritu de bondad, y estar bien resueltos a nunca perjudicarse ni causarse pena el uno al otro</a:t>
            </a:r>
            <a:r>
              <a:rPr lang="es-MX" dirty="0" smtClean="0"/>
              <a:t>... </a:t>
            </a:r>
            <a:endParaRPr lang="en-US" dirty="0"/>
          </a:p>
        </p:txBody>
      </p:sp>
    </p:spTree>
    <p:extLst>
      <p:ext uri="{BB962C8B-B14F-4D97-AF65-F5344CB8AC3E}">
        <p14:creationId xmlns:p14="http://schemas.microsoft.com/office/powerpoint/2010/main" val="3675451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3B3507-460B-C64F-9C6D-D1EF4FE726DF}"/>
              </a:ext>
            </a:extLst>
          </p:cNvPr>
          <p:cNvPicPr>
            <a:picLocks noChangeAspect="1"/>
          </p:cNvPicPr>
          <p:nvPr/>
        </p:nvPicPr>
        <p:blipFill>
          <a:blip r:embed="rId3"/>
          <a:stretch>
            <a:fillRect/>
          </a:stretch>
        </p:blipFill>
        <p:spPr>
          <a:xfrm>
            <a:off x="6350" y="0"/>
            <a:ext cx="12179300" cy="6858000"/>
          </a:xfrm>
          <a:prstGeom prst="rect">
            <a:avLst/>
          </a:prstGeom>
        </p:spPr>
      </p:pic>
      <p:sp>
        <p:nvSpPr>
          <p:cNvPr id="3" name="Content Placeholder 2">
            <a:extLst>
              <a:ext uri="{FF2B5EF4-FFF2-40B4-BE49-F238E27FC236}">
                <a16:creationId xmlns:a16="http://schemas.microsoft.com/office/drawing/2014/main" id="{E04ED997-A18B-E84B-BE43-AEE5F8B25F38}"/>
              </a:ext>
            </a:extLst>
          </p:cNvPr>
          <p:cNvSpPr>
            <a:spLocks noGrp="1"/>
          </p:cNvSpPr>
          <p:nvPr>
            <p:ph idx="1"/>
          </p:nvPr>
        </p:nvSpPr>
        <p:spPr>
          <a:xfrm>
            <a:off x="2974697" y="827724"/>
            <a:ext cx="7278013" cy="5447345"/>
          </a:xfrm>
        </p:spPr>
        <p:txBody>
          <a:bodyPr>
            <a:normAutofit lnSpcReduction="10000"/>
          </a:bodyPr>
          <a:lstStyle/>
          <a:p>
            <a:pPr marL="0" indent="0" algn="ctr">
              <a:buNone/>
            </a:pPr>
            <a:r>
              <a:rPr lang="es-MX" b="1" dirty="0"/>
              <a:t>No tratéis de constreñiros el uno al otro.</a:t>
            </a:r>
            <a:r>
              <a:rPr lang="es-MX" dirty="0"/>
              <a:t> No podéis obrar así y conservar vuestro amor recíproco. Las manifestaciones de la propia voluntad destruyen la paz y la felicidad de la familia. No dejéis penetrar el desacuerdo en vuestra vida conyugal. De lo contrario seréis desdichados ambos. </a:t>
            </a:r>
            <a:r>
              <a:rPr lang="es-MX" b="1" dirty="0"/>
              <a:t>Sed amables en vuestras palabras y bondadosos</a:t>
            </a:r>
            <a:r>
              <a:rPr lang="es-MX" dirty="0"/>
              <a:t> en vuestras acciones; </a:t>
            </a:r>
            <a:r>
              <a:rPr lang="es-MX" b="1" dirty="0"/>
              <a:t>renunciad a vuestros deseos personales</a:t>
            </a:r>
            <a:r>
              <a:rPr lang="es-MX" dirty="0"/>
              <a:t>. Vigilad vuestras palabras, porque ellas ejercen una influencia considerable para bien o para mal. No dejéis traslucir </a:t>
            </a:r>
            <a:r>
              <a:rPr lang="es-MX" b="1" dirty="0"/>
              <a:t>irritación </a:t>
            </a:r>
            <a:r>
              <a:rPr lang="es-MX" dirty="0"/>
              <a:t>en la voz, mas poned en vuestra vida el dulce perfume de la semejanza de Cristo</a:t>
            </a:r>
            <a:r>
              <a:rPr lang="es-MX" dirty="0" smtClean="0"/>
              <a:t>”</a:t>
            </a:r>
            <a:r>
              <a:rPr lang="es-MX" i="1" dirty="0"/>
              <a:t> </a:t>
            </a:r>
            <a:endParaRPr lang="es-MX" i="1" dirty="0" smtClean="0"/>
          </a:p>
          <a:p>
            <a:pPr marL="0" indent="0" algn="ctr">
              <a:buNone/>
            </a:pPr>
            <a:r>
              <a:rPr lang="es-MX" sz="2400" i="1" dirty="0" smtClean="0"/>
              <a:t>El </a:t>
            </a:r>
            <a:r>
              <a:rPr lang="es-MX" sz="2400" i="1" dirty="0"/>
              <a:t>hogar Cristiano, </a:t>
            </a:r>
            <a:r>
              <a:rPr lang="es-MX" sz="2400" dirty="0"/>
              <a:t>pp. 91, 92</a:t>
            </a:r>
            <a:endParaRPr lang="en-US" sz="1400" dirty="0"/>
          </a:p>
        </p:txBody>
      </p:sp>
    </p:spTree>
    <p:extLst>
      <p:ext uri="{BB962C8B-B14F-4D97-AF65-F5344CB8AC3E}">
        <p14:creationId xmlns:p14="http://schemas.microsoft.com/office/powerpoint/2010/main" val="2674232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A8EB8C-C19D-9248-AE0E-FFBB4E361510}"/>
              </a:ext>
            </a:extLst>
          </p:cNvPr>
          <p:cNvPicPr>
            <a:picLocks noChangeAspect="1"/>
          </p:cNvPicPr>
          <p:nvPr/>
        </p:nvPicPr>
        <p:blipFill>
          <a:blip r:embed="rId3"/>
          <a:stretch>
            <a:fillRect/>
          </a:stretch>
        </p:blipFill>
        <p:spPr>
          <a:xfrm>
            <a:off x="0" y="0"/>
            <a:ext cx="12297508" cy="6858000"/>
          </a:xfrm>
          <a:prstGeom prst="rect">
            <a:avLst/>
          </a:prstGeom>
        </p:spPr>
      </p:pic>
      <p:sp>
        <p:nvSpPr>
          <p:cNvPr id="2" name="Title 1">
            <a:extLst>
              <a:ext uri="{FF2B5EF4-FFF2-40B4-BE49-F238E27FC236}">
                <a16:creationId xmlns:a16="http://schemas.microsoft.com/office/drawing/2014/main" id="{C3E72385-85AA-044A-A47D-28C83B073FCF}"/>
              </a:ext>
            </a:extLst>
          </p:cNvPr>
          <p:cNvSpPr>
            <a:spLocks noGrp="1"/>
          </p:cNvSpPr>
          <p:nvPr>
            <p:ph type="title"/>
          </p:nvPr>
        </p:nvSpPr>
        <p:spPr>
          <a:xfrm>
            <a:off x="2720341" y="443461"/>
            <a:ext cx="8035289" cy="1325563"/>
          </a:xfrm>
        </p:spPr>
        <p:txBody>
          <a:bodyPr>
            <a:normAutofit/>
          </a:bodyPr>
          <a:lstStyle/>
          <a:p>
            <a:pPr algn="ctr"/>
            <a:r>
              <a:rPr lang="es-MX" dirty="0" smtClean="0"/>
              <a:t>Sábado </a:t>
            </a:r>
            <a:r>
              <a:rPr lang="es-MX" dirty="0"/>
              <a:t>de énfasis en </a:t>
            </a:r>
            <a:r>
              <a:rPr lang="es-MX" b="1" dirty="0" err="1"/>
              <a:t>enditnow</a:t>
            </a:r>
            <a:r>
              <a:rPr lang="es-MX" b="1" dirty="0" smtClean="0">
                <a:sym typeface="Symbol" panose="05050102010706020507" pitchFamily="18" charset="2"/>
              </a:rPr>
              <a:t></a:t>
            </a:r>
            <a:endParaRPr lang="en-US" dirty="0">
              <a:latin typeface="Avenir Next" panose="020B0503020202020204" pitchFamily="34" charset="0"/>
            </a:endParaRPr>
          </a:p>
        </p:txBody>
      </p:sp>
      <p:sp>
        <p:nvSpPr>
          <p:cNvPr id="3" name="Content Placeholder 2">
            <a:extLst>
              <a:ext uri="{FF2B5EF4-FFF2-40B4-BE49-F238E27FC236}">
                <a16:creationId xmlns:a16="http://schemas.microsoft.com/office/drawing/2014/main" id="{B29B2BFF-ACC4-4A4E-87C4-7F0597BEB111}"/>
              </a:ext>
            </a:extLst>
          </p:cNvPr>
          <p:cNvSpPr>
            <a:spLocks noGrp="1"/>
          </p:cNvSpPr>
          <p:nvPr>
            <p:ph sz="half" idx="1"/>
          </p:nvPr>
        </p:nvSpPr>
        <p:spPr>
          <a:xfrm>
            <a:off x="595826" y="1985642"/>
            <a:ext cx="5181600" cy="4351338"/>
          </a:xfrm>
        </p:spPr>
        <p:txBody>
          <a:bodyPr>
            <a:normAutofit fontScale="85000" lnSpcReduction="20000"/>
          </a:bodyPr>
          <a:lstStyle/>
          <a:p>
            <a:pPr marL="0" indent="0">
              <a:buNone/>
            </a:pPr>
            <a:r>
              <a:rPr lang="es-MX" dirty="0"/>
              <a:t>F</a:t>
            </a:r>
            <a:r>
              <a:rPr lang="es-MX" dirty="0" smtClean="0"/>
              <a:t>ormas</a:t>
            </a:r>
            <a:r>
              <a:rPr lang="es-MX" dirty="0"/>
              <a:t>: </a:t>
            </a:r>
            <a:endParaRPr lang="es-MX" dirty="0" smtClean="0"/>
          </a:p>
          <a:p>
            <a:pPr>
              <a:buFont typeface="Wingdings" panose="05000000000000000000" pitchFamily="2" charset="2"/>
              <a:buChar char="§"/>
            </a:pPr>
            <a:r>
              <a:rPr lang="es-MX" dirty="0" smtClean="0">
                <a:solidFill>
                  <a:srgbClr val="FF0000"/>
                </a:solidFill>
              </a:rPr>
              <a:t>Colectiva </a:t>
            </a:r>
            <a:r>
              <a:rPr lang="es-MX" dirty="0"/>
              <a:t>(como en el caso de pandillas o guerra); </a:t>
            </a:r>
            <a:endParaRPr lang="es-MX" dirty="0" smtClean="0"/>
          </a:p>
          <a:p>
            <a:pPr>
              <a:buFont typeface="Wingdings" panose="05000000000000000000" pitchFamily="2" charset="2"/>
              <a:buChar char="§"/>
            </a:pPr>
            <a:r>
              <a:rPr lang="es-MX" dirty="0">
                <a:solidFill>
                  <a:srgbClr val="FF0000"/>
                </a:solidFill>
              </a:rPr>
              <a:t>D</a:t>
            </a:r>
            <a:r>
              <a:rPr lang="es-MX" dirty="0" smtClean="0">
                <a:solidFill>
                  <a:srgbClr val="FF0000"/>
                </a:solidFill>
              </a:rPr>
              <a:t>irigida </a:t>
            </a:r>
            <a:r>
              <a:rPr lang="es-MX" dirty="0">
                <a:solidFill>
                  <a:srgbClr val="FF0000"/>
                </a:solidFill>
              </a:rPr>
              <a:t>a sí mismo</a:t>
            </a:r>
            <a:r>
              <a:rPr lang="es-MX" dirty="0"/>
              <a:t>(a) (como en el caso de suicidio); </a:t>
            </a:r>
            <a:endParaRPr lang="es-MX" dirty="0" smtClean="0"/>
          </a:p>
          <a:p>
            <a:pPr>
              <a:buFont typeface="Wingdings" panose="05000000000000000000" pitchFamily="2" charset="2"/>
              <a:buChar char="§"/>
            </a:pPr>
            <a:r>
              <a:rPr lang="es-MX" dirty="0" smtClean="0">
                <a:solidFill>
                  <a:srgbClr val="FF0000"/>
                </a:solidFill>
              </a:rPr>
              <a:t>Interpersonal</a:t>
            </a:r>
            <a:r>
              <a:rPr lang="es-MX" dirty="0" smtClean="0"/>
              <a:t> </a:t>
            </a:r>
            <a:r>
              <a:rPr lang="es-MX" dirty="0"/>
              <a:t>(como en el caso de violencia doméstica). </a:t>
            </a:r>
            <a:endParaRPr lang="es-MX" dirty="0" smtClean="0"/>
          </a:p>
          <a:p>
            <a:pPr marL="0" indent="0">
              <a:buNone/>
            </a:pPr>
            <a:endParaRPr lang="en-US" sz="2400" dirty="0"/>
          </a:p>
          <a:p>
            <a:pPr marL="0" indent="0">
              <a:buNone/>
            </a:pPr>
            <a:r>
              <a:rPr lang="es-MX" dirty="0" smtClean="0"/>
              <a:t>6 </a:t>
            </a:r>
            <a:r>
              <a:rPr lang="es-MX" dirty="0"/>
              <a:t>millones de personas perdieron la vida a causa de actos de violencia interpersonal</a:t>
            </a:r>
            <a:endParaRPr lang="en-US" sz="2400" dirty="0"/>
          </a:p>
        </p:txBody>
      </p:sp>
      <p:sp>
        <p:nvSpPr>
          <p:cNvPr id="4" name="Content Placeholder 3">
            <a:extLst>
              <a:ext uri="{FF2B5EF4-FFF2-40B4-BE49-F238E27FC236}">
                <a16:creationId xmlns:a16="http://schemas.microsoft.com/office/drawing/2014/main" id="{863266B1-81F3-4F4F-A2A0-B496B754594D}"/>
              </a:ext>
            </a:extLst>
          </p:cNvPr>
          <p:cNvSpPr>
            <a:spLocks noGrp="1"/>
          </p:cNvSpPr>
          <p:nvPr>
            <p:ph sz="half" idx="2"/>
          </p:nvPr>
        </p:nvSpPr>
        <p:spPr>
          <a:xfrm>
            <a:off x="6062884" y="2121478"/>
            <a:ext cx="4097215" cy="4351338"/>
          </a:xfrm>
        </p:spPr>
        <p:txBody>
          <a:bodyPr>
            <a:normAutofit fontScale="85000" lnSpcReduction="20000"/>
          </a:bodyPr>
          <a:lstStyle/>
          <a:p>
            <a:pPr marL="0" indent="0">
              <a:buNone/>
            </a:pPr>
            <a:r>
              <a:rPr lang="es-MX" dirty="0" smtClean="0"/>
              <a:t>Violencia interpersonal</a:t>
            </a:r>
          </a:p>
          <a:p>
            <a:r>
              <a:rPr lang="es-MX" dirty="0" smtClean="0"/>
              <a:t>Física,</a:t>
            </a:r>
          </a:p>
          <a:p>
            <a:r>
              <a:rPr lang="es-MX" dirty="0" smtClean="0"/>
              <a:t>Sexual, </a:t>
            </a:r>
          </a:p>
          <a:p>
            <a:r>
              <a:rPr lang="es-MX" dirty="0" smtClean="0"/>
              <a:t>Sicológica,</a:t>
            </a:r>
          </a:p>
          <a:p>
            <a:r>
              <a:rPr lang="es-MX" dirty="0"/>
              <a:t>N</a:t>
            </a:r>
            <a:r>
              <a:rPr lang="es-MX" dirty="0" smtClean="0"/>
              <a:t>egligencia. </a:t>
            </a:r>
          </a:p>
          <a:p>
            <a:pPr marL="0" indent="0">
              <a:buNone/>
            </a:pPr>
            <a:endParaRPr lang="es-MX" sz="2400" dirty="0"/>
          </a:p>
          <a:p>
            <a:pPr marL="0" indent="0">
              <a:buNone/>
            </a:pPr>
            <a:endParaRPr lang="es-MX" sz="2400" dirty="0" smtClean="0"/>
          </a:p>
          <a:p>
            <a:pPr marL="0" indent="0">
              <a:buNone/>
            </a:pPr>
            <a:r>
              <a:rPr lang="es-MX" dirty="0"/>
              <a:t>La violencia de resultados no fatales es más común que el homicidio y tiene muy serias consecuencias sociales y de salud que perduran toda la </a:t>
            </a:r>
            <a:r>
              <a:rPr lang="es-MX" dirty="0" smtClean="0"/>
              <a:t>vida.</a:t>
            </a:r>
            <a:endParaRPr lang="en-US" sz="2400" dirty="0"/>
          </a:p>
        </p:txBody>
      </p:sp>
    </p:spTree>
    <p:extLst>
      <p:ext uri="{BB962C8B-B14F-4D97-AF65-F5344CB8AC3E}">
        <p14:creationId xmlns:p14="http://schemas.microsoft.com/office/powerpoint/2010/main" val="38429072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208F72-8CDE-2C4A-ABCD-C3F09DFBE401}"/>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48FC2D5F-C82F-544D-97EA-F0099A8F8E66}"/>
              </a:ext>
            </a:extLst>
          </p:cNvPr>
          <p:cNvSpPr>
            <a:spLocks noGrp="1"/>
          </p:cNvSpPr>
          <p:nvPr>
            <p:ph type="title"/>
          </p:nvPr>
        </p:nvSpPr>
        <p:spPr>
          <a:xfrm>
            <a:off x="1337357" y="129295"/>
            <a:ext cx="10207906" cy="1325563"/>
          </a:xfrm>
        </p:spPr>
        <p:txBody>
          <a:bodyPr>
            <a:normAutofit/>
          </a:bodyPr>
          <a:lstStyle/>
          <a:p>
            <a:pPr fontAlgn="base"/>
            <a:r>
              <a:rPr lang="es-MX" b="1" dirty="0"/>
              <a:t>El poder de palabras de entrega y unidad</a:t>
            </a:r>
            <a:endParaRPr lang="en-US" dirty="0"/>
          </a:p>
        </p:txBody>
      </p:sp>
      <p:sp>
        <p:nvSpPr>
          <p:cNvPr id="3" name="Content Placeholder 2">
            <a:extLst>
              <a:ext uri="{FF2B5EF4-FFF2-40B4-BE49-F238E27FC236}">
                <a16:creationId xmlns:a16="http://schemas.microsoft.com/office/drawing/2014/main" id="{3C807285-E2AF-9544-98EB-201E80537CC5}"/>
              </a:ext>
            </a:extLst>
          </p:cNvPr>
          <p:cNvSpPr>
            <a:spLocks noGrp="1"/>
          </p:cNvSpPr>
          <p:nvPr>
            <p:ph idx="1"/>
          </p:nvPr>
        </p:nvSpPr>
        <p:spPr>
          <a:xfrm>
            <a:off x="2862129" y="1681810"/>
            <a:ext cx="7158362" cy="4401553"/>
          </a:xfrm>
        </p:spPr>
        <p:txBody>
          <a:bodyPr>
            <a:normAutofit/>
          </a:bodyPr>
          <a:lstStyle/>
          <a:p>
            <a:pPr marL="0" indent="0" algn="ctr">
              <a:lnSpc>
                <a:spcPct val="100000"/>
              </a:lnSpc>
              <a:buNone/>
            </a:pPr>
            <a:r>
              <a:rPr lang="es-MX" dirty="0"/>
              <a:t>“Hombres y mujeres pueden alcanzar el ideal que Dios les señala si </a:t>
            </a:r>
            <a:r>
              <a:rPr lang="es-MX" b="1" dirty="0"/>
              <a:t>aceptan la ayuda de Cristo</a:t>
            </a:r>
            <a:r>
              <a:rPr lang="es-MX" dirty="0"/>
              <a:t>. Lo que la humana sabiduría no puede lograr, </a:t>
            </a:r>
            <a:r>
              <a:rPr lang="es-MX" b="1" dirty="0"/>
              <a:t>la gracia de Dios lo hará</a:t>
            </a:r>
            <a:r>
              <a:rPr lang="es-MX" dirty="0"/>
              <a:t> en quienes se entregan a él con amor y confianza. Su providencia puede </a:t>
            </a:r>
            <a:r>
              <a:rPr lang="es-MX" b="1" dirty="0"/>
              <a:t>unir los corazones con lazos</a:t>
            </a:r>
            <a:r>
              <a:rPr lang="es-MX" dirty="0"/>
              <a:t> de origen celestial. El amor no será tan sólo un intercambio de palabras dulces y aduladoras.</a:t>
            </a:r>
            <a:endParaRPr lang="en-US" sz="2400" dirty="0"/>
          </a:p>
        </p:txBody>
      </p:sp>
    </p:spTree>
    <p:extLst>
      <p:ext uri="{BB962C8B-B14F-4D97-AF65-F5344CB8AC3E}">
        <p14:creationId xmlns:p14="http://schemas.microsoft.com/office/powerpoint/2010/main" val="3669172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99603F-DDFC-A745-B4E0-DF17587E9F5F}"/>
              </a:ext>
            </a:extLst>
          </p:cNvPr>
          <p:cNvPicPr>
            <a:picLocks noChangeAspect="1"/>
          </p:cNvPicPr>
          <p:nvPr/>
        </p:nvPicPr>
        <p:blipFill>
          <a:blip r:embed="rId3"/>
          <a:stretch>
            <a:fillRect/>
          </a:stretch>
        </p:blipFill>
        <p:spPr>
          <a:xfrm>
            <a:off x="6350" y="0"/>
            <a:ext cx="12179300" cy="6858000"/>
          </a:xfrm>
          <a:prstGeom prst="rect">
            <a:avLst/>
          </a:prstGeom>
        </p:spPr>
      </p:pic>
      <p:sp>
        <p:nvSpPr>
          <p:cNvPr id="3" name="Content Placeholder 2">
            <a:extLst>
              <a:ext uri="{FF2B5EF4-FFF2-40B4-BE49-F238E27FC236}">
                <a16:creationId xmlns:a16="http://schemas.microsoft.com/office/drawing/2014/main" id="{83A63C47-292C-804D-A867-1F1F87C37CC3}"/>
              </a:ext>
            </a:extLst>
          </p:cNvPr>
          <p:cNvSpPr>
            <a:spLocks noGrp="1"/>
          </p:cNvSpPr>
          <p:nvPr>
            <p:ph idx="1"/>
          </p:nvPr>
        </p:nvSpPr>
        <p:spPr>
          <a:xfrm>
            <a:off x="3234690" y="1203196"/>
            <a:ext cx="6606540" cy="3487154"/>
          </a:xfrm>
        </p:spPr>
        <p:txBody>
          <a:bodyPr>
            <a:noAutofit/>
          </a:bodyPr>
          <a:lstStyle/>
          <a:p>
            <a:pPr marL="0" indent="0" algn="ctr" fontAlgn="base">
              <a:buNone/>
            </a:pPr>
            <a:r>
              <a:rPr lang="es-MX" sz="3200" dirty="0"/>
              <a:t>El telar del cielo teje con urdimbre y trama más finas, pero </a:t>
            </a:r>
            <a:r>
              <a:rPr lang="es-MX" sz="3200" b="1" dirty="0"/>
              <a:t>más firmes</a:t>
            </a:r>
            <a:r>
              <a:rPr lang="es-MX" sz="3200" dirty="0"/>
              <a:t>, que las de los telares de esta tierra. </a:t>
            </a:r>
            <a:r>
              <a:rPr lang="es-MX" sz="3200" b="1" dirty="0"/>
              <a:t>Su producto</a:t>
            </a:r>
            <a:r>
              <a:rPr lang="es-MX" sz="3200" dirty="0"/>
              <a:t> no es una tela endeble, sino un </a:t>
            </a:r>
            <a:r>
              <a:rPr lang="es-MX" sz="3200" b="1" dirty="0"/>
              <a:t>tejido capaz de resistir cualquiera prueba</a:t>
            </a:r>
            <a:r>
              <a:rPr lang="es-MX" sz="3200" dirty="0"/>
              <a:t>, por dura que sea. El corazón quedará unido al corazón </a:t>
            </a:r>
            <a:r>
              <a:rPr lang="es-MX" sz="3200" b="1" dirty="0"/>
              <a:t>con los áureos lazos de un amor</a:t>
            </a:r>
            <a:r>
              <a:rPr lang="es-MX" sz="3200" dirty="0"/>
              <a:t> </a:t>
            </a:r>
            <a:r>
              <a:rPr lang="es-MX" sz="3200" dirty="0" smtClean="0"/>
              <a:t>perdurable”.</a:t>
            </a:r>
            <a:endParaRPr lang="en-US" sz="3200" dirty="0"/>
          </a:p>
          <a:p>
            <a:pPr marL="0" indent="0" algn="ctr" fontAlgn="base">
              <a:buNone/>
            </a:pPr>
            <a:r>
              <a:rPr lang="es-MX" sz="2400" i="1" dirty="0"/>
              <a:t>Ministerio de curación</a:t>
            </a:r>
            <a:r>
              <a:rPr lang="es-MX" sz="2400" dirty="0"/>
              <a:t>, p. </a:t>
            </a:r>
            <a:r>
              <a:rPr lang="es-MX" sz="2400" dirty="0" smtClean="0"/>
              <a:t>280</a:t>
            </a:r>
            <a:endParaRPr lang="en-US" sz="1400" dirty="0"/>
          </a:p>
        </p:txBody>
      </p:sp>
    </p:spTree>
    <p:extLst>
      <p:ext uri="{BB962C8B-B14F-4D97-AF65-F5344CB8AC3E}">
        <p14:creationId xmlns:p14="http://schemas.microsoft.com/office/powerpoint/2010/main" val="3256961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55A314-EEBC-3544-9B34-9FA0A6427881}"/>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A4A3C3CE-4D19-9C45-BED5-C07FF31B2F18}"/>
              </a:ext>
            </a:extLst>
          </p:cNvPr>
          <p:cNvSpPr>
            <a:spLocks noGrp="1"/>
          </p:cNvSpPr>
          <p:nvPr>
            <p:ph type="title"/>
          </p:nvPr>
        </p:nvSpPr>
        <p:spPr>
          <a:xfrm>
            <a:off x="2152893" y="435506"/>
            <a:ext cx="8113995" cy="1325563"/>
          </a:xfrm>
        </p:spPr>
        <p:txBody>
          <a:bodyPr>
            <a:normAutofit/>
          </a:bodyPr>
          <a:lstStyle/>
          <a:p>
            <a:pPr fontAlgn="base"/>
            <a:r>
              <a:rPr lang="es-MX" b="1" dirty="0"/>
              <a:t>El poder de la Palabra de Dios en ti</a:t>
            </a:r>
            <a:endParaRPr lang="en-US" dirty="0"/>
          </a:p>
        </p:txBody>
      </p:sp>
      <p:sp>
        <p:nvSpPr>
          <p:cNvPr id="3" name="Content Placeholder 2">
            <a:extLst>
              <a:ext uri="{FF2B5EF4-FFF2-40B4-BE49-F238E27FC236}">
                <a16:creationId xmlns:a16="http://schemas.microsoft.com/office/drawing/2014/main" id="{BF701FF9-2BE2-A047-8E01-3BCEF8B22258}"/>
              </a:ext>
            </a:extLst>
          </p:cNvPr>
          <p:cNvSpPr>
            <a:spLocks noGrp="1"/>
          </p:cNvSpPr>
          <p:nvPr>
            <p:ph idx="1"/>
          </p:nvPr>
        </p:nvSpPr>
        <p:spPr>
          <a:xfrm>
            <a:off x="3371850" y="1596735"/>
            <a:ext cx="6167620" cy="4351338"/>
          </a:xfrm>
        </p:spPr>
        <p:txBody>
          <a:bodyPr/>
          <a:lstStyle/>
          <a:p>
            <a:pPr marL="0" indent="0" algn="ctr">
              <a:buNone/>
            </a:pPr>
            <a:endParaRPr lang="en-US" dirty="0"/>
          </a:p>
          <a:p>
            <a:pPr marL="0" indent="0" algn="ctr">
              <a:buNone/>
            </a:pPr>
            <a:endParaRPr lang="en-US" dirty="0"/>
          </a:p>
          <a:p>
            <a:pPr marL="0" indent="0" algn="ctr">
              <a:buNone/>
            </a:pPr>
            <a:r>
              <a:rPr lang="es-MX" sz="4800" dirty="0"/>
              <a:t>“…No temas, porque yo te redimí; </a:t>
            </a:r>
            <a:r>
              <a:rPr lang="es-MX" sz="4800" b="1" dirty="0"/>
              <a:t>te puse nombre</a:t>
            </a:r>
            <a:r>
              <a:rPr lang="es-MX" sz="4800" dirty="0"/>
              <a:t>, </a:t>
            </a:r>
            <a:r>
              <a:rPr lang="es-MX" sz="4800" b="1" u="sng" dirty="0"/>
              <a:t>mío</a:t>
            </a:r>
            <a:r>
              <a:rPr lang="es-MX" sz="4800" dirty="0"/>
              <a:t> eres tú”. </a:t>
            </a:r>
            <a:r>
              <a:rPr lang="es-MX" dirty="0"/>
              <a:t>(Isaías 43:1, RVR 1995</a:t>
            </a:r>
            <a:r>
              <a:rPr lang="es-MX" dirty="0" smtClean="0"/>
              <a:t>)</a:t>
            </a:r>
            <a:endParaRPr lang="en-US" dirty="0"/>
          </a:p>
        </p:txBody>
      </p:sp>
    </p:spTree>
    <p:extLst>
      <p:ext uri="{BB962C8B-B14F-4D97-AF65-F5344CB8AC3E}">
        <p14:creationId xmlns:p14="http://schemas.microsoft.com/office/powerpoint/2010/main" val="2399216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A21E7D-4A72-BA49-9FFD-B1E5F3887B8A}"/>
              </a:ext>
            </a:extLst>
          </p:cNvPr>
          <p:cNvPicPr>
            <a:picLocks noChangeAspect="1"/>
          </p:cNvPicPr>
          <p:nvPr/>
        </p:nvPicPr>
        <p:blipFill>
          <a:blip r:embed="rId3"/>
          <a:stretch>
            <a:fillRect/>
          </a:stretch>
        </p:blipFill>
        <p:spPr>
          <a:xfrm>
            <a:off x="6350" y="0"/>
            <a:ext cx="12179300" cy="6858000"/>
          </a:xfrm>
          <a:prstGeom prst="rect">
            <a:avLst/>
          </a:prstGeom>
        </p:spPr>
      </p:pic>
      <p:sp>
        <p:nvSpPr>
          <p:cNvPr id="3" name="Content Placeholder 2">
            <a:extLst>
              <a:ext uri="{FF2B5EF4-FFF2-40B4-BE49-F238E27FC236}">
                <a16:creationId xmlns:a16="http://schemas.microsoft.com/office/drawing/2014/main" id="{BF701FF9-2BE2-A047-8E01-3BCEF8B22258}"/>
              </a:ext>
            </a:extLst>
          </p:cNvPr>
          <p:cNvSpPr>
            <a:spLocks noGrp="1"/>
          </p:cNvSpPr>
          <p:nvPr>
            <p:ph idx="1"/>
          </p:nvPr>
        </p:nvSpPr>
        <p:spPr>
          <a:xfrm>
            <a:off x="2686050" y="1253331"/>
            <a:ext cx="7440930" cy="4351338"/>
          </a:xfrm>
        </p:spPr>
        <p:txBody>
          <a:bodyPr>
            <a:normAutofit/>
          </a:bodyPr>
          <a:lstStyle/>
          <a:p>
            <a:pPr marL="0" indent="0" algn="ctr" fontAlgn="base">
              <a:buNone/>
            </a:pPr>
            <a:r>
              <a:rPr lang="es-MX" sz="3600" dirty="0" smtClean="0"/>
              <a:t>“Tú </a:t>
            </a:r>
            <a:r>
              <a:rPr lang="es-MX" sz="3600" dirty="0"/>
              <a:t>creaste las delicadas partes internas de mi cuerpo</a:t>
            </a:r>
            <a:br>
              <a:rPr lang="es-MX" sz="3600" dirty="0"/>
            </a:br>
            <a:r>
              <a:rPr lang="es-MX" sz="3600" dirty="0"/>
              <a:t>    y me entretejiste en el vientre de mi madre. ¡Gracias por hacerme tan maravillosamente complejo! Tu fino trabajo es maravilloso, lo sé muy </a:t>
            </a:r>
            <a:r>
              <a:rPr lang="es-MX" sz="3600" dirty="0" smtClean="0"/>
              <a:t>bien”.</a:t>
            </a:r>
            <a:endParaRPr lang="en-US" sz="3600" dirty="0"/>
          </a:p>
          <a:p>
            <a:pPr marL="0" indent="0" algn="ctr" fontAlgn="base">
              <a:buNone/>
            </a:pPr>
            <a:r>
              <a:rPr lang="es-MX" dirty="0"/>
              <a:t> </a:t>
            </a:r>
            <a:r>
              <a:rPr lang="es-MX" sz="2400" dirty="0" smtClean="0"/>
              <a:t>(</a:t>
            </a:r>
            <a:r>
              <a:rPr lang="es-MX" sz="2400" b="1" dirty="0"/>
              <a:t>Salmo 139:13, </a:t>
            </a:r>
            <a:r>
              <a:rPr lang="es-MX" sz="2400" b="1" dirty="0" smtClean="0"/>
              <a:t>14 </a:t>
            </a:r>
            <a:r>
              <a:rPr lang="es-MX" sz="2400" dirty="0" smtClean="0"/>
              <a:t>NTV</a:t>
            </a:r>
            <a:r>
              <a:rPr lang="es-MX" sz="2400" dirty="0"/>
              <a:t>).</a:t>
            </a:r>
            <a:endParaRPr lang="en-US" sz="2400" dirty="0"/>
          </a:p>
          <a:p>
            <a:pPr marL="0" indent="0">
              <a:lnSpc>
                <a:spcPct val="100000"/>
              </a:lnSpc>
              <a:buNone/>
            </a:pPr>
            <a:endParaRPr lang="en-US" dirty="0"/>
          </a:p>
        </p:txBody>
      </p:sp>
    </p:spTree>
    <p:extLst>
      <p:ext uri="{BB962C8B-B14F-4D97-AF65-F5344CB8AC3E}">
        <p14:creationId xmlns:p14="http://schemas.microsoft.com/office/powerpoint/2010/main" val="2442710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252F08-09F8-E048-9F7A-24826F2E58B4}"/>
              </a:ext>
            </a:extLst>
          </p:cNvPr>
          <p:cNvPicPr>
            <a:picLocks noChangeAspect="1"/>
          </p:cNvPicPr>
          <p:nvPr/>
        </p:nvPicPr>
        <p:blipFill>
          <a:blip r:embed="rId3"/>
          <a:stretch>
            <a:fillRect/>
          </a:stretch>
        </p:blipFill>
        <p:spPr>
          <a:xfrm>
            <a:off x="12700" y="0"/>
            <a:ext cx="12179300" cy="6858000"/>
          </a:xfrm>
          <a:prstGeom prst="rect">
            <a:avLst/>
          </a:prstGeom>
        </p:spPr>
      </p:pic>
      <p:sp>
        <p:nvSpPr>
          <p:cNvPr id="3" name="Content Placeholder 2">
            <a:extLst>
              <a:ext uri="{FF2B5EF4-FFF2-40B4-BE49-F238E27FC236}">
                <a16:creationId xmlns:a16="http://schemas.microsoft.com/office/drawing/2014/main" id="{70BE2C03-6D65-4047-8A11-BDD88D1C3203}"/>
              </a:ext>
            </a:extLst>
          </p:cNvPr>
          <p:cNvSpPr>
            <a:spLocks noGrp="1"/>
          </p:cNvSpPr>
          <p:nvPr>
            <p:ph idx="1"/>
          </p:nvPr>
        </p:nvSpPr>
        <p:spPr>
          <a:xfrm>
            <a:off x="2903220" y="1448274"/>
            <a:ext cx="7292340" cy="4351338"/>
          </a:xfrm>
        </p:spPr>
        <p:txBody>
          <a:bodyPr>
            <a:normAutofit/>
          </a:bodyPr>
          <a:lstStyle/>
          <a:p>
            <a:pPr marL="0" indent="0" algn="ctr" fontAlgn="base">
              <a:buNone/>
            </a:pPr>
            <a:r>
              <a:rPr lang="es-MX" sz="3600" dirty="0" smtClean="0"/>
              <a:t>“Pues </a:t>
            </a:r>
            <a:r>
              <a:rPr lang="es-MX" sz="3600" dirty="0"/>
              <a:t>somos la obra maestra de Dios. Él nos creó de nuevo en Cristo Jesús, a fin de que hagamos las cosas buenas que preparó para nosotros tiempo </a:t>
            </a:r>
            <a:r>
              <a:rPr lang="es-MX" sz="3600" dirty="0" smtClean="0"/>
              <a:t>atrás”. </a:t>
            </a:r>
          </a:p>
          <a:p>
            <a:pPr marL="0" indent="0" algn="ctr" fontAlgn="base">
              <a:buNone/>
            </a:pPr>
            <a:r>
              <a:rPr lang="es-MX" sz="2400" dirty="0" smtClean="0"/>
              <a:t>(</a:t>
            </a:r>
            <a:r>
              <a:rPr lang="es-MX" sz="2400" b="1" dirty="0"/>
              <a:t>Efesios 2:10 </a:t>
            </a:r>
            <a:r>
              <a:rPr lang="es-MX" sz="2400" dirty="0" smtClean="0"/>
              <a:t>NTV)</a:t>
            </a:r>
            <a:endParaRPr lang="en-US" sz="2400" dirty="0"/>
          </a:p>
        </p:txBody>
      </p:sp>
    </p:spTree>
    <p:extLst>
      <p:ext uri="{BB962C8B-B14F-4D97-AF65-F5344CB8AC3E}">
        <p14:creationId xmlns:p14="http://schemas.microsoft.com/office/powerpoint/2010/main" val="1913992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617A5-8DAB-AD4E-A397-C5E7CDB37D5B}"/>
              </a:ext>
            </a:extLst>
          </p:cNvPr>
          <p:cNvPicPr>
            <a:picLocks noChangeAspect="1"/>
          </p:cNvPicPr>
          <p:nvPr/>
        </p:nvPicPr>
        <p:blipFill>
          <a:blip r:embed="rId3"/>
          <a:stretch>
            <a:fillRect/>
          </a:stretch>
        </p:blipFill>
        <p:spPr>
          <a:xfrm>
            <a:off x="6350" y="0"/>
            <a:ext cx="12179300" cy="6858000"/>
          </a:xfrm>
          <a:prstGeom prst="rect">
            <a:avLst/>
          </a:prstGeom>
        </p:spPr>
      </p:pic>
      <p:sp>
        <p:nvSpPr>
          <p:cNvPr id="3" name="Content Placeholder 2">
            <a:extLst>
              <a:ext uri="{FF2B5EF4-FFF2-40B4-BE49-F238E27FC236}">
                <a16:creationId xmlns:a16="http://schemas.microsoft.com/office/drawing/2014/main" id="{B9433886-50FF-624E-B510-303895AEC8A4}"/>
              </a:ext>
            </a:extLst>
          </p:cNvPr>
          <p:cNvSpPr>
            <a:spLocks noGrp="1"/>
          </p:cNvSpPr>
          <p:nvPr>
            <p:ph idx="1"/>
          </p:nvPr>
        </p:nvSpPr>
        <p:spPr>
          <a:xfrm>
            <a:off x="2743200" y="1005840"/>
            <a:ext cx="7600950" cy="4846320"/>
          </a:xfrm>
        </p:spPr>
        <p:txBody>
          <a:bodyPr>
            <a:noAutofit/>
          </a:bodyPr>
          <a:lstStyle/>
          <a:p>
            <a:pPr marL="0" indent="0" algn="ctr">
              <a:buNone/>
            </a:pPr>
            <a:r>
              <a:rPr lang="es-MX" sz="4000" dirty="0" smtClean="0"/>
              <a:t>“Pues </a:t>
            </a:r>
            <a:r>
              <a:rPr lang="es-MX" sz="4000" dirty="0"/>
              <a:t>yo sé los planes que tengo para ustedes —dice el </a:t>
            </a:r>
            <a:r>
              <a:rPr lang="es-MX" sz="4000" cap="small" dirty="0"/>
              <a:t>Señor</a:t>
            </a:r>
            <a:r>
              <a:rPr lang="es-MX" sz="4000" dirty="0"/>
              <a:t>—. Son planes para lo bueno y no para lo malo, para darles un futuro y una </a:t>
            </a:r>
            <a:r>
              <a:rPr lang="es-MX" sz="4000" dirty="0" smtClean="0"/>
              <a:t>esperanza”.</a:t>
            </a:r>
          </a:p>
          <a:p>
            <a:pPr marL="0" indent="0" algn="ctr">
              <a:buNone/>
            </a:pPr>
            <a:r>
              <a:rPr lang="es-MX" sz="3600" dirty="0" smtClean="0"/>
              <a:t> </a:t>
            </a:r>
            <a:r>
              <a:rPr lang="es-MX" dirty="0" smtClean="0"/>
              <a:t>(</a:t>
            </a:r>
            <a:r>
              <a:rPr lang="es-MX" b="1" dirty="0"/>
              <a:t>Jeremías </a:t>
            </a:r>
            <a:r>
              <a:rPr lang="es-MX" b="1" dirty="0" smtClean="0"/>
              <a:t>29:11 </a:t>
            </a:r>
            <a:r>
              <a:rPr lang="es-MX" dirty="0" smtClean="0"/>
              <a:t>NTV).</a:t>
            </a:r>
            <a:endParaRPr lang="en-US" sz="2400" dirty="0"/>
          </a:p>
        </p:txBody>
      </p:sp>
    </p:spTree>
    <p:extLst>
      <p:ext uri="{BB962C8B-B14F-4D97-AF65-F5344CB8AC3E}">
        <p14:creationId xmlns:p14="http://schemas.microsoft.com/office/powerpoint/2010/main" val="40969070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617A5-8DAB-AD4E-A397-C5E7CDB37D5B}"/>
              </a:ext>
            </a:extLst>
          </p:cNvPr>
          <p:cNvPicPr>
            <a:picLocks noChangeAspect="1"/>
          </p:cNvPicPr>
          <p:nvPr/>
        </p:nvPicPr>
        <p:blipFill>
          <a:blip r:embed="rId3"/>
          <a:stretch>
            <a:fillRect/>
          </a:stretch>
        </p:blipFill>
        <p:spPr>
          <a:xfrm>
            <a:off x="6350" y="0"/>
            <a:ext cx="12179300" cy="6858000"/>
          </a:xfrm>
          <a:prstGeom prst="rect">
            <a:avLst/>
          </a:prstGeom>
        </p:spPr>
      </p:pic>
      <p:sp>
        <p:nvSpPr>
          <p:cNvPr id="3" name="Content Placeholder 2">
            <a:extLst>
              <a:ext uri="{FF2B5EF4-FFF2-40B4-BE49-F238E27FC236}">
                <a16:creationId xmlns:a16="http://schemas.microsoft.com/office/drawing/2014/main" id="{B9433886-50FF-624E-B510-303895AEC8A4}"/>
              </a:ext>
            </a:extLst>
          </p:cNvPr>
          <p:cNvSpPr>
            <a:spLocks noGrp="1"/>
          </p:cNvSpPr>
          <p:nvPr>
            <p:ph idx="1"/>
          </p:nvPr>
        </p:nvSpPr>
        <p:spPr>
          <a:xfrm>
            <a:off x="2743200" y="2286000"/>
            <a:ext cx="7600950" cy="2034540"/>
          </a:xfrm>
        </p:spPr>
        <p:txBody>
          <a:bodyPr>
            <a:noAutofit/>
          </a:bodyPr>
          <a:lstStyle/>
          <a:p>
            <a:pPr marL="0" indent="0" algn="ctr">
              <a:buNone/>
            </a:pPr>
            <a:r>
              <a:rPr lang="es-MX" sz="4800" dirty="0" smtClean="0">
                <a:latin typeface="Aharoni" panose="02010803020104030203" pitchFamily="2" charset="-79"/>
                <a:cs typeface="Aharoni" panose="02010803020104030203" pitchFamily="2" charset="-79"/>
              </a:rPr>
              <a:t>COMPARTIR EL AMOR DE DIOS LOS UNOS CON LOS OTROS</a:t>
            </a:r>
            <a:endParaRPr lang="es-MX" sz="4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179791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614903-3A13-FB42-AAEC-92C5BE27CBEB}"/>
              </a:ext>
            </a:extLst>
          </p:cNvPr>
          <p:cNvPicPr>
            <a:picLocks noChangeAspect="1"/>
          </p:cNvPicPr>
          <p:nvPr/>
        </p:nvPicPr>
        <p:blipFill>
          <a:blip r:embed="rId3"/>
          <a:stretch>
            <a:fillRect/>
          </a:stretch>
        </p:blipFill>
        <p:spPr>
          <a:xfrm>
            <a:off x="-82062" y="0"/>
            <a:ext cx="12274062" cy="6858000"/>
          </a:xfrm>
          <a:prstGeom prst="rect">
            <a:avLst/>
          </a:prstGeom>
        </p:spPr>
      </p:pic>
      <p:sp>
        <p:nvSpPr>
          <p:cNvPr id="3" name="Content Placeholder 2">
            <a:extLst>
              <a:ext uri="{FF2B5EF4-FFF2-40B4-BE49-F238E27FC236}">
                <a16:creationId xmlns:a16="http://schemas.microsoft.com/office/drawing/2014/main" id="{5845CD46-C5CA-3C40-9572-BFD7295061E0}"/>
              </a:ext>
            </a:extLst>
          </p:cNvPr>
          <p:cNvSpPr>
            <a:spLocks noGrp="1"/>
          </p:cNvSpPr>
          <p:nvPr>
            <p:ph idx="1"/>
          </p:nvPr>
        </p:nvSpPr>
        <p:spPr>
          <a:xfrm>
            <a:off x="1091046" y="1904530"/>
            <a:ext cx="9102969" cy="4953470"/>
          </a:xfrm>
        </p:spPr>
        <p:txBody>
          <a:bodyPr>
            <a:normAutofit/>
          </a:bodyPr>
          <a:lstStyle/>
          <a:p>
            <a:pPr marL="0" indent="0" fontAlgn="base">
              <a:buNone/>
            </a:pPr>
            <a:r>
              <a:rPr lang="es-MX" dirty="0" smtClean="0"/>
              <a:t>Somos </a:t>
            </a:r>
            <a:r>
              <a:rPr lang="es-MX" dirty="0"/>
              <a:t>las manos y pies de Dios en este mundo y somos representantes de su amor y de su poder sanador. </a:t>
            </a:r>
            <a:endParaRPr lang="en-US" sz="2400" dirty="0"/>
          </a:p>
          <a:p>
            <a:pPr marL="0" indent="0">
              <a:lnSpc>
                <a:spcPct val="100000"/>
              </a:lnSpc>
              <a:buNone/>
            </a:pPr>
            <a:endParaRPr lang="en-US" sz="2400" dirty="0"/>
          </a:p>
          <a:p>
            <a:pPr marL="0" indent="0" algn="ctr" fontAlgn="base">
              <a:buNone/>
            </a:pPr>
            <a:r>
              <a:rPr lang="es-MX" dirty="0"/>
              <a:t>“Un mandamiento nuevo os doy: Que os </a:t>
            </a:r>
            <a:r>
              <a:rPr lang="es-MX" dirty="0">
                <a:solidFill>
                  <a:srgbClr val="FF0000"/>
                </a:solidFill>
              </a:rPr>
              <a:t>améis unos a otros</a:t>
            </a:r>
            <a:r>
              <a:rPr lang="es-MX" dirty="0"/>
              <a:t>; </a:t>
            </a:r>
            <a:r>
              <a:rPr lang="es-MX" dirty="0">
                <a:solidFill>
                  <a:srgbClr val="FF0000"/>
                </a:solidFill>
              </a:rPr>
              <a:t>como yo os he amado</a:t>
            </a:r>
            <a:r>
              <a:rPr lang="es-MX" dirty="0"/>
              <a:t>, que también os</a:t>
            </a:r>
            <a:r>
              <a:rPr lang="es-MX" dirty="0">
                <a:solidFill>
                  <a:srgbClr val="FF0000"/>
                </a:solidFill>
              </a:rPr>
              <a:t> améis unos a otros</a:t>
            </a:r>
            <a:r>
              <a:rPr lang="es-MX" dirty="0"/>
              <a:t>. </a:t>
            </a:r>
            <a:r>
              <a:rPr lang="es-MX" baseline="30000" dirty="0"/>
              <a:t> </a:t>
            </a:r>
            <a:r>
              <a:rPr lang="es-MX" dirty="0"/>
              <a:t>En esto conocerán todos que sois </a:t>
            </a:r>
            <a:r>
              <a:rPr lang="es-MX" dirty="0">
                <a:solidFill>
                  <a:srgbClr val="FF0000"/>
                </a:solidFill>
              </a:rPr>
              <a:t>mis discípulos</a:t>
            </a:r>
            <a:r>
              <a:rPr lang="es-MX" dirty="0"/>
              <a:t>, si tenéis </a:t>
            </a:r>
            <a:r>
              <a:rPr lang="es-MX" dirty="0">
                <a:solidFill>
                  <a:srgbClr val="FF0000"/>
                </a:solidFill>
              </a:rPr>
              <a:t>amor los unos por los otros</a:t>
            </a:r>
            <a:r>
              <a:rPr lang="es-MX" dirty="0"/>
              <a:t>” </a:t>
            </a:r>
            <a:r>
              <a:rPr lang="es-MX" sz="1800" dirty="0"/>
              <a:t>(Juan 13:24-25, RVR 1995).</a:t>
            </a:r>
            <a:endParaRPr lang="en-US" sz="1800" dirty="0"/>
          </a:p>
          <a:p>
            <a:pPr marL="0" indent="0">
              <a:lnSpc>
                <a:spcPct val="100000"/>
              </a:lnSpc>
              <a:buNone/>
            </a:pPr>
            <a:endParaRPr lang="en-US" sz="2400" dirty="0"/>
          </a:p>
          <a:p>
            <a:pPr marL="0" indent="0">
              <a:lnSpc>
                <a:spcPct val="100000"/>
              </a:lnSpc>
              <a:buNone/>
            </a:pPr>
            <a:r>
              <a:rPr lang="es-MX" dirty="0" smtClean="0"/>
              <a:t>Agentes </a:t>
            </a:r>
            <a:r>
              <a:rPr lang="es-MX" dirty="0"/>
              <a:t>de sanidad y apoyo unos de otros</a:t>
            </a:r>
            <a:r>
              <a:rPr lang="es-MX" dirty="0" smtClean="0"/>
              <a:t>:</a:t>
            </a:r>
            <a:endParaRPr lang="en-US" sz="2400" dirty="0"/>
          </a:p>
          <a:p>
            <a:pPr marL="0" indent="0" fontAlgn="base">
              <a:buNone/>
            </a:pPr>
            <a:r>
              <a:rPr lang="es-MX" sz="1600" dirty="0"/>
              <a:t>Por último, todos deben ser de un mismo parecer. Tengan compasión unos de otros. Ámense como hermanos y hermanas.</a:t>
            </a:r>
            <a:r>
              <a:rPr lang="es-MX" sz="1600" baseline="30000" dirty="0"/>
              <a:t>[</a:t>
            </a:r>
            <a:r>
              <a:rPr lang="es-MX" sz="1600" u="sng" baseline="30000" dirty="0">
                <a:hlinkClick r:id="rId4" tooltip="See footnote a"/>
              </a:rPr>
              <a:t>a</a:t>
            </a:r>
            <a:r>
              <a:rPr lang="es-MX" sz="1600" baseline="30000" dirty="0"/>
              <a:t>]</a:t>
            </a:r>
            <a:r>
              <a:rPr lang="es-MX" sz="1600" dirty="0"/>
              <a:t> Sean de buen corazón y mantengan una actitud humilde” </a:t>
            </a:r>
            <a:r>
              <a:rPr lang="es-MX" sz="1100" dirty="0"/>
              <a:t>(I Pedro 3:8, NTV). </a:t>
            </a:r>
            <a:endParaRPr lang="en-US" sz="1050" dirty="0"/>
          </a:p>
          <a:p>
            <a:pPr marL="0" indent="0">
              <a:lnSpc>
                <a:spcPct val="100000"/>
              </a:lnSpc>
              <a:buNone/>
            </a:pPr>
            <a:endParaRPr lang="en-US" sz="2400" dirty="0"/>
          </a:p>
        </p:txBody>
      </p:sp>
      <p:sp>
        <p:nvSpPr>
          <p:cNvPr id="8" name="Title 1">
            <a:extLst>
              <a:ext uri="{FF2B5EF4-FFF2-40B4-BE49-F238E27FC236}">
                <a16:creationId xmlns:a16="http://schemas.microsoft.com/office/drawing/2014/main" id="{82CAFE83-36A2-B646-987D-B007CE1E4702}"/>
              </a:ext>
            </a:extLst>
          </p:cNvPr>
          <p:cNvSpPr>
            <a:spLocks noGrp="1"/>
          </p:cNvSpPr>
          <p:nvPr>
            <p:ph type="title"/>
          </p:nvPr>
        </p:nvSpPr>
        <p:spPr>
          <a:xfrm>
            <a:off x="2548890" y="393011"/>
            <a:ext cx="8281476" cy="1325563"/>
          </a:xfrm>
        </p:spPr>
        <p:txBody>
          <a:bodyPr>
            <a:normAutofit/>
          </a:bodyPr>
          <a:lstStyle/>
          <a:p>
            <a:pPr algn="ctr"/>
            <a:r>
              <a:rPr lang="es-MX" dirty="0"/>
              <a:t>Sábado de énfasis en </a:t>
            </a:r>
            <a:r>
              <a:rPr lang="es-MX" b="1" dirty="0" err="1"/>
              <a:t>enditnow</a:t>
            </a:r>
            <a:r>
              <a:rPr lang="es-MX" b="1" dirty="0">
                <a:sym typeface="Symbol" panose="05050102010706020507" pitchFamily="18" charset="2"/>
              </a:rPr>
              <a:t></a:t>
            </a:r>
            <a:endParaRPr lang="en-US" dirty="0">
              <a:latin typeface="Avenir Next" panose="020B0503020202020204" pitchFamily="34" charset="0"/>
            </a:endParaRPr>
          </a:p>
        </p:txBody>
      </p:sp>
    </p:spTree>
    <p:extLst>
      <p:ext uri="{BB962C8B-B14F-4D97-AF65-F5344CB8AC3E}">
        <p14:creationId xmlns:p14="http://schemas.microsoft.com/office/powerpoint/2010/main" val="2092217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9B60B1-CFFD-C04B-8FA8-AD423F571DC3}"/>
              </a:ext>
            </a:extLst>
          </p:cNvPr>
          <p:cNvPicPr>
            <a:picLocks noChangeAspect="1"/>
          </p:cNvPicPr>
          <p:nvPr/>
        </p:nvPicPr>
        <p:blipFill>
          <a:blip r:embed="rId3"/>
          <a:stretch>
            <a:fillRect/>
          </a:stretch>
        </p:blipFill>
        <p:spPr>
          <a:xfrm>
            <a:off x="0" y="0"/>
            <a:ext cx="12179300" cy="6877521"/>
          </a:xfrm>
          <a:prstGeom prst="rect">
            <a:avLst/>
          </a:prstGeom>
        </p:spPr>
      </p:pic>
      <p:sp>
        <p:nvSpPr>
          <p:cNvPr id="2" name="Title 1">
            <a:extLst>
              <a:ext uri="{FF2B5EF4-FFF2-40B4-BE49-F238E27FC236}">
                <a16:creationId xmlns:a16="http://schemas.microsoft.com/office/drawing/2014/main" id="{9E758F50-4329-DD43-8E19-91BA6BDFC8B9}"/>
              </a:ext>
            </a:extLst>
          </p:cNvPr>
          <p:cNvSpPr>
            <a:spLocks noGrp="1"/>
          </p:cNvSpPr>
          <p:nvPr>
            <p:ph type="title"/>
          </p:nvPr>
        </p:nvSpPr>
        <p:spPr>
          <a:xfrm>
            <a:off x="4188187" y="885860"/>
            <a:ext cx="6074135" cy="1405819"/>
          </a:xfrm>
        </p:spPr>
        <p:txBody>
          <a:bodyPr>
            <a:normAutofit fontScale="90000"/>
          </a:bodyPr>
          <a:lstStyle/>
          <a:p>
            <a:pPr algn="ctr" fontAlgn="base"/>
            <a:r>
              <a:rPr lang="es-MX" b="1" dirty="0"/>
              <a:t>LA VIOLENCIA EJERCE SU IMPACTO SOBRE TODOS </a:t>
            </a:r>
            <a:r>
              <a:rPr lang="en-US" dirty="0">
                <a:latin typeface="Avenir Next" panose="020B0503020202020204" pitchFamily="34" charset="0"/>
              </a:rPr>
              <a:t/>
            </a:r>
            <a:br>
              <a:rPr lang="en-US" dirty="0">
                <a:latin typeface="Avenir Next" panose="020B0503020202020204" pitchFamily="34" charset="0"/>
              </a:rPr>
            </a:br>
            <a:endParaRPr lang="en-US" dirty="0">
              <a:latin typeface="Avenir Next" panose="020B0503020202020204" pitchFamily="34" charset="0"/>
            </a:endParaRPr>
          </a:p>
        </p:txBody>
      </p:sp>
      <p:sp>
        <p:nvSpPr>
          <p:cNvPr id="3" name="Content Placeholder 2">
            <a:extLst>
              <a:ext uri="{FF2B5EF4-FFF2-40B4-BE49-F238E27FC236}">
                <a16:creationId xmlns:a16="http://schemas.microsoft.com/office/drawing/2014/main" id="{7151BF6C-5749-0349-840B-2521CFF9325A}"/>
              </a:ext>
            </a:extLst>
          </p:cNvPr>
          <p:cNvSpPr>
            <a:spLocks noGrp="1"/>
          </p:cNvSpPr>
          <p:nvPr>
            <p:ph idx="1"/>
          </p:nvPr>
        </p:nvSpPr>
        <p:spPr>
          <a:xfrm>
            <a:off x="4642073" y="2559958"/>
            <a:ext cx="5166361" cy="3525864"/>
          </a:xfrm>
        </p:spPr>
        <p:txBody>
          <a:bodyPr>
            <a:normAutofit/>
          </a:bodyPr>
          <a:lstStyle/>
          <a:p>
            <a:pPr marL="0" indent="0" algn="ctr">
              <a:lnSpc>
                <a:spcPct val="100000"/>
              </a:lnSpc>
              <a:buNone/>
            </a:pPr>
            <a:r>
              <a:rPr lang="es-MX" sz="3200" dirty="0"/>
              <a:t>Aun cuando los daños del abuso físico y sexual son reales, una forma de abuso de la que se habla un tanto menos y con frecuencia se minimiza, es el abuso sicológico.</a:t>
            </a:r>
            <a:endParaRPr lang="en-US" sz="3200" dirty="0"/>
          </a:p>
        </p:txBody>
      </p:sp>
    </p:spTree>
    <p:extLst>
      <p:ext uri="{BB962C8B-B14F-4D97-AF65-F5344CB8AC3E}">
        <p14:creationId xmlns:p14="http://schemas.microsoft.com/office/powerpoint/2010/main" val="3563268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057BCA-BF48-0B4A-AFA4-66436C8AD2D8}"/>
              </a:ext>
            </a:extLst>
          </p:cNvPr>
          <p:cNvPicPr>
            <a:picLocks noChangeAspect="1"/>
          </p:cNvPicPr>
          <p:nvPr/>
        </p:nvPicPr>
        <p:blipFill>
          <a:blip r:embed="rId3"/>
          <a:stretch>
            <a:fillRect/>
          </a:stretch>
        </p:blipFill>
        <p:spPr>
          <a:xfrm>
            <a:off x="0" y="0"/>
            <a:ext cx="12179300" cy="6858000"/>
          </a:xfrm>
          <a:prstGeom prst="rect">
            <a:avLst/>
          </a:prstGeom>
        </p:spPr>
      </p:pic>
      <p:sp>
        <p:nvSpPr>
          <p:cNvPr id="2" name="Title 1">
            <a:extLst>
              <a:ext uri="{FF2B5EF4-FFF2-40B4-BE49-F238E27FC236}">
                <a16:creationId xmlns:a16="http://schemas.microsoft.com/office/drawing/2014/main" id="{5E2D87F1-C878-9747-AAB1-60246A875D9F}"/>
              </a:ext>
            </a:extLst>
          </p:cNvPr>
          <p:cNvSpPr>
            <a:spLocks noGrp="1"/>
          </p:cNvSpPr>
          <p:nvPr>
            <p:ph type="title"/>
          </p:nvPr>
        </p:nvSpPr>
        <p:spPr>
          <a:xfrm>
            <a:off x="748260" y="735626"/>
            <a:ext cx="7211517" cy="1325563"/>
          </a:xfrm>
        </p:spPr>
        <p:txBody>
          <a:bodyPr>
            <a:normAutofit/>
          </a:bodyPr>
          <a:lstStyle/>
          <a:p>
            <a:pPr fontAlgn="base"/>
            <a:r>
              <a:rPr lang="es-MX" b="1" dirty="0"/>
              <a:t>Preguntas para considerar:</a:t>
            </a:r>
            <a:endParaRPr lang="en-US" dirty="0"/>
          </a:p>
        </p:txBody>
      </p:sp>
      <p:sp>
        <p:nvSpPr>
          <p:cNvPr id="3" name="Content Placeholder 2">
            <a:extLst>
              <a:ext uri="{FF2B5EF4-FFF2-40B4-BE49-F238E27FC236}">
                <a16:creationId xmlns:a16="http://schemas.microsoft.com/office/drawing/2014/main" id="{E4AD6C5E-CCD0-8741-9696-8571FBE844BF}"/>
              </a:ext>
            </a:extLst>
          </p:cNvPr>
          <p:cNvSpPr>
            <a:spLocks noGrp="1"/>
          </p:cNvSpPr>
          <p:nvPr>
            <p:ph idx="1"/>
          </p:nvPr>
        </p:nvSpPr>
        <p:spPr>
          <a:xfrm>
            <a:off x="748260" y="2305311"/>
            <a:ext cx="6072266" cy="3645786"/>
          </a:xfrm>
        </p:spPr>
        <p:txBody>
          <a:bodyPr>
            <a:normAutofit/>
          </a:bodyPr>
          <a:lstStyle/>
          <a:p>
            <a:pPr lvl="0" fontAlgn="base"/>
            <a:r>
              <a:rPr lang="es-MX" dirty="0" smtClean="0"/>
              <a:t>¿</a:t>
            </a:r>
            <a:r>
              <a:rPr lang="es-MX" dirty="0" smtClean="0">
                <a:solidFill>
                  <a:srgbClr val="FF0000"/>
                </a:solidFill>
              </a:rPr>
              <a:t>P</a:t>
            </a:r>
            <a:r>
              <a:rPr lang="es-MX" dirty="0" smtClean="0"/>
              <a:t>odrías </a:t>
            </a:r>
            <a:r>
              <a:rPr lang="es-MX" dirty="0"/>
              <a:t>reconocer el abuso emocional? </a:t>
            </a:r>
            <a:endParaRPr lang="en-US" dirty="0"/>
          </a:p>
          <a:p>
            <a:pPr lvl="0" fontAlgn="base"/>
            <a:r>
              <a:rPr lang="es-MX" dirty="0"/>
              <a:t>¿</a:t>
            </a:r>
            <a:r>
              <a:rPr lang="es-MX" dirty="0">
                <a:solidFill>
                  <a:srgbClr val="FF0000"/>
                </a:solidFill>
              </a:rPr>
              <a:t>C</a:t>
            </a:r>
            <a:r>
              <a:rPr lang="es-MX" dirty="0"/>
              <a:t>ómo responderías si estuvieras siendo abusada sicológicamente? </a:t>
            </a:r>
            <a:endParaRPr lang="en-US" dirty="0"/>
          </a:p>
          <a:p>
            <a:pPr lvl="0" fontAlgn="base"/>
            <a:r>
              <a:rPr lang="es-MX" dirty="0"/>
              <a:t>¿</a:t>
            </a:r>
            <a:r>
              <a:rPr lang="es-MX" dirty="0">
                <a:solidFill>
                  <a:srgbClr val="FF0000"/>
                </a:solidFill>
              </a:rPr>
              <a:t>Q</a:t>
            </a:r>
            <a:r>
              <a:rPr lang="es-MX" dirty="0"/>
              <a:t>ué dicen la Biblia y la inspiración respecto a esto?</a:t>
            </a:r>
            <a:endParaRPr lang="en-US" dirty="0"/>
          </a:p>
          <a:p>
            <a:pPr>
              <a:lnSpc>
                <a:spcPct val="100000"/>
              </a:lnSpc>
            </a:pPr>
            <a:endParaRPr lang="en-US" dirty="0"/>
          </a:p>
        </p:txBody>
      </p:sp>
    </p:spTree>
    <p:extLst>
      <p:ext uri="{BB962C8B-B14F-4D97-AF65-F5344CB8AC3E}">
        <p14:creationId xmlns:p14="http://schemas.microsoft.com/office/powerpoint/2010/main" val="2270986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8041DCC-EA83-9940-9431-A039F27EFFF1}"/>
              </a:ext>
            </a:extLst>
          </p:cNvPr>
          <p:cNvPicPr>
            <a:picLocks noChangeAspect="1"/>
          </p:cNvPicPr>
          <p:nvPr/>
        </p:nvPicPr>
        <p:blipFill>
          <a:blip r:embed="rId3"/>
          <a:stretch>
            <a:fillRect/>
          </a:stretch>
        </p:blipFill>
        <p:spPr>
          <a:xfrm>
            <a:off x="12700" y="0"/>
            <a:ext cx="12179300" cy="6858000"/>
          </a:xfrm>
          <a:prstGeom prst="rect">
            <a:avLst/>
          </a:prstGeom>
        </p:spPr>
      </p:pic>
      <p:sp>
        <p:nvSpPr>
          <p:cNvPr id="2" name="Title 1">
            <a:extLst>
              <a:ext uri="{FF2B5EF4-FFF2-40B4-BE49-F238E27FC236}">
                <a16:creationId xmlns:a16="http://schemas.microsoft.com/office/drawing/2014/main" id="{0D3F6C9A-7230-F54A-AF2F-590371720C98}"/>
              </a:ext>
            </a:extLst>
          </p:cNvPr>
          <p:cNvSpPr>
            <a:spLocks noGrp="1"/>
          </p:cNvSpPr>
          <p:nvPr>
            <p:ph type="title"/>
          </p:nvPr>
        </p:nvSpPr>
        <p:spPr>
          <a:xfrm>
            <a:off x="3319340" y="432713"/>
            <a:ext cx="5540619" cy="1325563"/>
          </a:xfrm>
        </p:spPr>
        <p:txBody>
          <a:bodyPr>
            <a:normAutofit/>
          </a:bodyPr>
          <a:lstStyle/>
          <a:p>
            <a:pPr fontAlgn="base"/>
            <a:r>
              <a:rPr lang="es-MX" b="1" dirty="0"/>
              <a:t>AGRESIÓN SICOLÓGICA</a:t>
            </a:r>
            <a:endParaRPr lang="en-US" dirty="0"/>
          </a:p>
        </p:txBody>
      </p:sp>
      <p:sp>
        <p:nvSpPr>
          <p:cNvPr id="3" name="Content Placeholder 2">
            <a:extLst>
              <a:ext uri="{FF2B5EF4-FFF2-40B4-BE49-F238E27FC236}">
                <a16:creationId xmlns:a16="http://schemas.microsoft.com/office/drawing/2014/main" id="{D55C7C17-7F17-B448-8D2E-257DB6BDAE4E}"/>
              </a:ext>
            </a:extLst>
          </p:cNvPr>
          <p:cNvSpPr>
            <a:spLocks noGrp="1"/>
          </p:cNvSpPr>
          <p:nvPr>
            <p:ph sz="half" idx="2"/>
          </p:nvPr>
        </p:nvSpPr>
        <p:spPr>
          <a:xfrm>
            <a:off x="269998" y="2210536"/>
            <a:ext cx="5157787" cy="3972998"/>
          </a:xfrm>
        </p:spPr>
        <p:txBody>
          <a:bodyPr>
            <a:normAutofit/>
          </a:bodyPr>
          <a:lstStyle/>
          <a:p>
            <a:r>
              <a:rPr lang="es-MX" dirty="0"/>
              <a:t>Más mujeres que hombres experimentan agresión verbal por parte de su pareja íntima, pero ambos géneros informaron haber experimentado control coercitivo por parte de su pareja en un índice de cuatro de cada diez personas</a:t>
            </a:r>
            <a:endParaRPr lang="en-US" sz="1800" dirty="0"/>
          </a:p>
        </p:txBody>
      </p:sp>
      <p:sp>
        <p:nvSpPr>
          <p:cNvPr id="7" name="Text Placeholder 6">
            <a:extLst>
              <a:ext uri="{FF2B5EF4-FFF2-40B4-BE49-F238E27FC236}">
                <a16:creationId xmlns:a16="http://schemas.microsoft.com/office/drawing/2014/main" id="{0A69FF14-0CC5-B741-BB87-23F14D1354CF}"/>
              </a:ext>
            </a:extLst>
          </p:cNvPr>
          <p:cNvSpPr>
            <a:spLocks noGrp="1"/>
          </p:cNvSpPr>
          <p:nvPr>
            <p:ph type="body" sz="quarter" idx="3"/>
          </p:nvPr>
        </p:nvSpPr>
        <p:spPr>
          <a:xfrm>
            <a:off x="4606290" y="1754106"/>
            <a:ext cx="5705699" cy="342893"/>
          </a:xfrm>
        </p:spPr>
        <p:txBody>
          <a:bodyPr>
            <a:normAutofit/>
          </a:bodyPr>
          <a:lstStyle/>
          <a:p>
            <a:pPr algn="ctr">
              <a:lnSpc>
                <a:spcPct val="100000"/>
              </a:lnSpc>
            </a:pPr>
            <a:r>
              <a:rPr lang="es-MX" sz="1600" dirty="0"/>
              <a:t>La diferencia de género estribaba en el tipo de abuso emocional</a:t>
            </a:r>
            <a:endParaRPr lang="en-US" sz="1600" dirty="0">
              <a:solidFill>
                <a:srgbClr val="C00000"/>
              </a:solidFill>
              <a:latin typeface="Avenir Next" panose="020B0503020202020204" pitchFamily="34" charset="0"/>
            </a:endParaRPr>
          </a:p>
        </p:txBody>
      </p:sp>
      <p:sp>
        <p:nvSpPr>
          <p:cNvPr id="4" name="Content Placeholder 3">
            <a:extLst>
              <a:ext uri="{FF2B5EF4-FFF2-40B4-BE49-F238E27FC236}">
                <a16:creationId xmlns:a16="http://schemas.microsoft.com/office/drawing/2014/main" id="{C3FFBB05-D8DF-FD46-870E-70873BCC38EF}"/>
              </a:ext>
            </a:extLst>
          </p:cNvPr>
          <p:cNvSpPr>
            <a:spLocks noGrp="1"/>
          </p:cNvSpPr>
          <p:nvPr>
            <p:ph sz="quarter" idx="4"/>
          </p:nvPr>
        </p:nvSpPr>
        <p:spPr>
          <a:xfrm>
            <a:off x="5427785" y="2084808"/>
            <a:ext cx="4729210" cy="3972998"/>
          </a:xfrm>
        </p:spPr>
        <p:txBody>
          <a:bodyPr>
            <a:normAutofit/>
          </a:bodyPr>
          <a:lstStyle/>
          <a:p>
            <a:pPr marL="0" indent="0">
              <a:buNone/>
            </a:pPr>
            <a:r>
              <a:rPr lang="es-MX" dirty="0" smtClean="0"/>
              <a:t>Agresión </a:t>
            </a:r>
            <a:r>
              <a:rPr lang="es-MX" dirty="0"/>
              <a:t>verbal por parte de su pareja íntima</a:t>
            </a:r>
            <a:endParaRPr lang="es-MX" dirty="0" smtClean="0"/>
          </a:p>
          <a:p>
            <a:r>
              <a:rPr lang="es-MX" sz="2000" dirty="0" smtClean="0"/>
              <a:t>Hombres </a:t>
            </a:r>
            <a:r>
              <a:rPr lang="es-MX" sz="2000" dirty="0"/>
              <a:t>(</a:t>
            </a:r>
            <a:r>
              <a:rPr lang="es-MX" sz="2000" dirty="0">
                <a:solidFill>
                  <a:srgbClr val="FF0000"/>
                </a:solidFill>
              </a:rPr>
              <a:t>32 </a:t>
            </a:r>
            <a:r>
              <a:rPr lang="es-MX" sz="2000" dirty="0"/>
              <a:t>por ciento, o 3 de cada </a:t>
            </a:r>
            <a:r>
              <a:rPr lang="es-MX" sz="2000" dirty="0" smtClean="0"/>
              <a:t>10)</a:t>
            </a:r>
          </a:p>
          <a:p>
            <a:r>
              <a:rPr lang="es-MX" sz="2000" dirty="0"/>
              <a:t>M</a:t>
            </a:r>
            <a:r>
              <a:rPr lang="es-MX" sz="2000" dirty="0" smtClean="0"/>
              <a:t>ujeres </a:t>
            </a:r>
            <a:r>
              <a:rPr lang="es-MX" sz="2000" dirty="0"/>
              <a:t>(</a:t>
            </a:r>
            <a:r>
              <a:rPr lang="es-MX" sz="2000" dirty="0">
                <a:solidFill>
                  <a:srgbClr val="FF0000"/>
                </a:solidFill>
              </a:rPr>
              <a:t>40 </a:t>
            </a:r>
            <a:r>
              <a:rPr lang="es-MX" sz="2000" dirty="0"/>
              <a:t>por ciento o 4 </a:t>
            </a:r>
            <a:r>
              <a:rPr lang="es-MX" sz="2000" dirty="0" smtClean="0"/>
              <a:t>de </a:t>
            </a:r>
            <a:r>
              <a:rPr lang="es-MX" sz="2000" dirty="0"/>
              <a:t>cada </a:t>
            </a:r>
            <a:r>
              <a:rPr lang="es-MX" sz="2000" dirty="0" smtClean="0"/>
              <a:t>10</a:t>
            </a:r>
            <a:r>
              <a:rPr lang="en-US" sz="2000" dirty="0" smtClean="0"/>
              <a:t>)</a:t>
            </a:r>
          </a:p>
          <a:p>
            <a:pPr marL="0" indent="0">
              <a:buNone/>
            </a:pPr>
            <a:endParaRPr lang="es-MX" sz="2000" dirty="0" smtClean="0"/>
          </a:p>
          <a:p>
            <a:pPr marL="0" indent="0">
              <a:buNone/>
            </a:pPr>
            <a:r>
              <a:rPr lang="es-MX" dirty="0" smtClean="0"/>
              <a:t>Control </a:t>
            </a:r>
            <a:r>
              <a:rPr lang="es-MX" dirty="0"/>
              <a:t>coercitivo </a:t>
            </a:r>
            <a:endParaRPr lang="es-MX" dirty="0" smtClean="0"/>
          </a:p>
          <a:p>
            <a:r>
              <a:rPr lang="es-MX" sz="2000" dirty="0" smtClean="0"/>
              <a:t>Hombres (</a:t>
            </a:r>
            <a:r>
              <a:rPr lang="es-MX" sz="2000" dirty="0" smtClean="0">
                <a:solidFill>
                  <a:srgbClr val="FF0000"/>
                </a:solidFill>
              </a:rPr>
              <a:t>42.5 </a:t>
            </a:r>
            <a:r>
              <a:rPr lang="es-MX" sz="2000" dirty="0"/>
              <a:t>por </a:t>
            </a:r>
            <a:r>
              <a:rPr lang="es-MX" sz="2000" dirty="0" smtClean="0"/>
              <a:t>ciento)</a:t>
            </a:r>
          </a:p>
          <a:p>
            <a:r>
              <a:rPr lang="es-MX" sz="2000" dirty="0" smtClean="0"/>
              <a:t> Mujeres (</a:t>
            </a:r>
            <a:r>
              <a:rPr lang="es-MX" sz="2000" dirty="0" smtClean="0">
                <a:solidFill>
                  <a:srgbClr val="FF0000"/>
                </a:solidFill>
              </a:rPr>
              <a:t>41.1</a:t>
            </a:r>
            <a:r>
              <a:rPr lang="es-MX" sz="2000" dirty="0" smtClean="0"/>
              <a:t> </a:t>
            </a:r>
            <a:r>
              <a:rPr lang="es-MX" sz="2000" dirty="0"/>
              <a:t>por ciento </a:t>
            </a:r>
            <a:r>
              <a:rPr lang="es-MX" sz="2000" dirty="0" smtClean="0"/>
              <a:t>en aproximadamente </a:t>
            </a:r>
            <a:r>
              <a:rPr lang="es-MX" sz="2000" dirty="0"/>
              <a:t>4 de cada 10).  </a:t>
            </a:r>
            <a:endParaRPr lang="en-US" sz="2000" dirty="0"/>
          </a:p>
          <a:p>
            <a:endParaRPr lang="en-US" sz="2000" dirty="0"/>
          </a:p>
        </p:txBody>
      </p:sp>
      <p:sp>
        <p:nvSpPr>
          <p:cNvPr id="8" name="TextBox 7">
            <a:extLst>
              <a:ext uri="{FF2B5EF4-FFF2-40B4-BE49-F238E27FC236}">
                <a16:creationId xmlns:a16="http://schemas.microsoft.com/office/drawing/2014/main" id="{9474E439-66BD-C747-ADE5-456600459605}"/>
              </a:ext>
            </a:extLst>
          </p:cNvPr>
          <p:cNvSpPr txBox="1"/>
          <p:nvPr/>
        </p:nvSpPr>
        <p:spPr>
          <a:xfrm>
            <a:off x="58420" y="6114574"/>
            <a:ext cx="10355873" cy="353943"/>
          </a:xfrm>
          <a:prstGeom prst="rect">
            <a:avLst/>
          </a:prstGeom>
          <a:noFill/>
        </p:spPr>
        <p:txBody>
          <a:bodyPr wrap="square" rtlCol="0">
            <a:spAutoFit/>
          </a:bodyPr>
          <a:lstStyle/>
          <a:p>
            <a:pPr algn="ctr"/>
            <a:r>
              <a:rPr lang="es-MX" sz="1700" dirty="0"/>
              <a:t>La verdad es que tanto hombres como mujeres perpetran altos índices de abuso emocional o verbal hacia su pareja. </a:t>
            </a:r>
            <a:endParaRPr lang="en-US" sz="1700" i="1" dirty="0"/>
          </a:p>
        </p:txBody>
      </p:sp>
    </p:spTree>
    <p:extLst>
      <p:ext uri="{BB962C8B-B14F-4D97-AF65-F5344CB8AC3E}">
        <p14:creationId xmlns:p14="http://schemas.microsoft.com/office/powerpoint/2010/main" val="63318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F42507-370D-B24D-A397-30AEF1F74CF3}"/>
              </a:ext>
            </a:extLst>
          </p:cNvPr>
          <p:cNvPicPr>
            <a:picLocks noChangeAspect="1"/>
          </p:cNvPicPr>
          <p:nvPr/>
        </p:nvPicPr>
        <p:blipFill>
          <a:blip r:embed="rId3"/>
          <a:stretch>
            <a:fillRect/>
          </a:stretch>
        </p:blipFill>
        <p:spPr>
          <a:xfrm>
            <a:off x="0" y="-269631"/>
            <a:ext cx="12179300" cy="6858000"/>
          </a:xfrm>
          <a:prstGeom prst="rect">
            <a:avLst/>
          </a:prstGeom>
        </p:spPr>
      </p:pic>
      <p:sp>
        <p:nvSpPr>
          <p:cNvPr id="4" name="Text Placeholder 3">
            <a:extLst>
              <a:ext uri="{FF2B5EF4-FFF2-40B4-BE49-F238E27FC236}">
                <a16:creationId xmlns:a16="http://schemas.microsoft.com/office/drawing/2014/main" id="{762770FE-57ED-964E-A98A-6FADD93A2BA2}"/>
              </a:ext>
            </a:extLst>
          </p:cNvPr>
          <p:cNvSpPr>
            <a:spLocks noGrp="1"/>
          </p:cNvSpPr>
          <p:nvPr>
            <p:ph type="body" idx="1"/>
          </p:nvPr>
        </p:nvSpPr>
        <p:spPr/>
        <p:txBody>
          <a:bodyPr/>
          <a:lstStyle/>
          <a:p>
            <a:r>
              <a:rPr lang="en-US" dirty="0" smtClean="0"/>
              <a:t>Similitudes </a:t>
            </a:r>
            <a:endParaRPr lang="en-US" dirty="0"/>
          </a:p>
        </p:txBody>
      </p:sp>
      <p:sp>
        <p:nvSpPr>
          <p:cNvPr id="5" name="Content Placeholder 4">
            <a:extLst>
              <a:ext uri="{FF2B5EF4-FFF2-40B4-BE49-F238E27FC236}">
                <a16:creationId xmlns:a16="http://schemas.microsoft.com/office/drawing/2014/main" id="{FB125F92-8014-7441-AE5A-DFB82EF02201}"/>
              </a:ext>
            </a:extLst>
          </p:cNvPr>
          <p:cNvSpPr>
            <a:spLocks noGrp="1"/>
          </p:cNvSpPr>
          <p:nvPr>
            <p:ph sz="half" idx="2"/>
          </p:nvPr>
        </p:nvSpPr>
        <p:spPr>
          <a:xfrm>
            <a:off x="839788" y="2505075"/>
            <a:ext cx="5157787" cy="3908604"/>
          </a:xfrm>
        </p:spPr>
        <p:txBody>
          <a:bodyPr>
            <a:normAutofit fontScale="92500" lnSpcReduction="20000"/>
          </a:bodyPr>
          <a:lstStyle/>
          <a:p>
            <a:r>
              <a:rPr lang="es-MX" dirty="0" smtClean="0"/>
              <a:t>Las </a:t>
            </a:r>
            <a:r>
              <a:rPr lang="es-MX" dirty="0"/>
              <a:t>formas más </a:t>
            </a:r>
            <a:r>
              <a:rPr lang="es-MX" dirty="0">
                <a:solidFill>
                  <a:srgbClr val="FF0000"/>
                </a:solidFill>
              </a:rPr>
              <a:t>comunes</a:t>
            </a:r>
            <a:r>
              <a:rPr lang="es-MX" dirty="0"/>
              <a:t> de agresión verbal informadas por ambos géneros fueron el haber sido llamadas estas </a:t>
            </a:r>
            <a:r>
              <a:rPr lang="es-MX" dirty="0" smtClean="0"/>
              <a:t>personas: </a:t>
            </a:r>
            <a:r>
              <a:rPr lang="es-MX" sz="2400" i="1" dirty="0"/>
              <a:t>feas, gordas, locas o estúpidas; y haber sido humilladas, insultadas o ridiculizadas</a:t>
            </a:r>
            <a:r>
              <a:rPr lang="es-MX" sz="2400" i="1" dirty="0" smtClean="0"/>
              <a:t>.</a:t>
            </a:r>
          </a:p>
          <a:p>
            <a:r>
              <a:rPr lang="es-MX" dirty="0"/>
              <a:t>El tipo más </a:t>
            </a:r>
            <a:r>
              <a:rPr lang="es-MX" dirty="0">
                <a:solidFill>
                  <a:srgbClr val="FF0000"/>
                </a:solidFill>
              </a:rPr>
              <a:t>común</a:t>
            </a:r>
            <a:r>
              <a:rPr lang="es-MX" dirty="0"/>
              <a:t> de agresión sicológica utilizado tanto por los hombres como por las mujeres es el control coercitivo, con la demanda de saber en dónde se encuentra él o ella en todo momento. </a:t>
            </a:r>
            <a:endParaRPr lang="en-US" dirty="0"/>
          </a:p>
          <a:p>
            <a:endParaRPr lang="en-US" sz="2400" dirty="0"/>
          </a:p>
        </p:txBody>
      </p:sp>
      <p:sp>
        <p:nvSpPr>
          <p:cNvPr id="6" name="Text Placeholder 5">
            <a:extLst>
              <a:ext uri="{FF2B5EF4-FFF2-40B4-BE49-F238E27FC236}">
                <a16:creationId xmlns:a16="http://schemas.microsoft.com/office/drawing/2014/main" id="{76D594F6-0A20-9C4E-837C-1E95873565B0}"/>
              </a:ext>
            </a:extLst>
          </p:cNvPr>
          <p:cNvSpPr>
            <a:spLocks noGrp="1"/>
          </p:cNvSpPr>
          <p:nvPr>
            <p:ph type="body" sz="quarter" idx="3"/>
          </p:nvPr>
        </p:nvSpPr>
        <p:spPr>
          <a:xfrm>
            <a:off x="6219092" y="1681163"/>
            <a:ext cx="5183188" cy="823912"/>
          </a:xfrm>
        </p:spPr>
        <p:txBody>
          <a:bodyPr/>
          <a:lstStyle/>
          <a:p>
            <a:r>
              <a:rPr lang="es-MX" dirty="0" smtClean="0"/>
              <a:t>Diferencia </a:t>
            </a:r>
            <a:endParaRPr lang="en-US" dirty="0"/>
          </a:p>
        </p:txBody>
      </p:sp>
      <p:sp>
        <p:nvSpPr>
          <p:cNvPr id="7" name="Content Placeholder 6">
            <a:extLst>
              <a:ext uri="{FF2B5EF4-FFF2-40B4-BE49-F238E27FC236}">
                <a16:creationId xmlns:a16="http://schemas.microsoft.com/office/drawing/2014/main" id="{E5E2967B-5F0E-1C43-A0EA-451FFDE71C49}"/>
              </a:ext>
            </a:extLst>
          </p:cNvPr>
          <p:cNvSpPr>
            <a:spLocks noGrp="1"/>
          </p:cNvSpPr>
          <p:nvPr>
            <p:ph sz="quarter" idx="4"/>
          </p:nvPr>
        </p:nvSpPr>
        <p:spPr>
          <a:xfrm>
            <a:off x="6172200" y="2505074"/>
            <a:ext cx="4003431" cy="3805573"/>
          </a:xfrm>
        </p:spPr>
        <p:txBody>
          <a:bodyPr>
            <a:normAutofit/>
          </a:bodyPr>
          <a:lstStyle/>
          <a:p>
            <a:pPr fontAlgn="base"/>
            <a:r>
              <a:rPr lang="es-MX" dirty="0" smtClean="0"/>
              <a:t>A </a:t>
            </a:r>
            <a:r>
              <a:rPr lang="es-MX" dirty="0"/>
              <a:t>las mujeres se les requiere con más frecuencia que den </a:t>
            </a:r>
            <a:r>
              <a:rPr lang="es-MX" dirty="0">
                <a:solidFill>
                  <a:srgbClr val="FF0000"/>
                </a:solidFill>
              </a:rPr>
              <a:t>razón </a:t>
            </a:r>
            <a:r>
              <a:rPr lang="es-MX" dirty="0"/>
              <a:t>a su pareja de dónde se </a:t>
            </a:r>
            <a:r>
              <a:rPr lang="es-MX" dirty="0" smtClean="0"/>
              <a:t>encuentran.</a:t>
            </a:r>
          </a:p>
          <a:p>
            <a:pPr fontAlgn="base"/>
            <a:r>
              <a:rPr lang="es-MX" dirty="0" smtClean="0"/>
              <a:t>Los </a:t>
            </a:r>
            <a:r>
              <a:rPr lang="es-MX" dirty="0"/>
              <a:t>hombres son </a:t>
            </a:r>
            <a:r>
              <a:rPr lang="es-MX" dirty="0">
                <a:solidFill>
                  <a:srgbClr val="FF0000"/>
                </a:solidFill>
              </a:rPr>
              <a:t>insultados</a:t>
            </a:r>
            <a:r>
              <a:rPr lang="es-MX" dirty="0"/>
              <a:t> más frecuentemente. </a:t>
            </a:r>
            <a:endParaRPr lang="en-US" dirty="0"/>
          </a:p>
          <a:p>
            <a:pPr marL="0" indent="0">
              <a:buNone/>
            </a:pPr>
            <a:endParaRPr lang="en-US" sz="2400" dirty="0"/>
          </a:p>
        </p:txBody>
      </p:sp>
      <p:sp>
        <p:nvSpPr>
          <p:cNvPr id="11" name="Title 1">
            <a:extLst>
              <a:ext uri="{FF2B5EF4-FFF2-40B4-BE49-F238E27FC236}">
                <a16:creationId xmlns:a16="http://schemas.microsoft.com/office/drawing/2014/main" id="{3020373D-CA32-B64F-B35A-15AE0871AA57}"/>
              </a:ext>
            </a:extLst>
          </p:cNvPr>
          <p:cNvSpPr>
            <a:spLocks noGrp="1"/>
          </p:cNvSpPr>
          <p:nvPr>
            <p:ph type="title"/>
          </p:nvPr>
        </p:nvSpPr>
        <p:spPr>
          <a:xfrm>
            <a:off x="3546231" y="355600"/>
            <a:ext cx="4946259" cy="1325563"/>
          </a:xfrm>
        </p:spPr>
        <p:txBody>
          <a:bodyPr>
            <a:normAutofit/>
          </a:bodyPr>
          <a:lstStyle/>
          <a:p>
            <a:r>
              <a:rPr lang="es-US" sz="3600" b="1" dirty="0" smtClean="0">
                <a:latin typeface="Avenir Next" panose="020B0503020202020204" pitchFamily="34" charset="0"/>
              </a:rPr>
              <a:t>AGRESIÓN</a:t>
            </a:r>
            <a:r>
              <a:rPr lang="en-US" sz="3600" b="1" dirty="0" smtClean="0">
                <a:latin typeface="Avenir Next" panose="020B0503020202020204" pitchFamily="34" charset="0"/>
              </a:rPr>
              <a:t> </a:t>
            </a:r>
            <a:r>
              <a:rPr lang="es-US" sz="3600" b="1" dirty="0" smtClean="0">
                <a:latin typeface="Avenir Next" panose="020B0503020202020204" pitchFamily="34" charset="0"/>
              </a:rPr>
              <a:t>SICOLÓGICA</a:t>
            </a:r>
            <a:r>
              <a:rPr lang="en-US" sz="3600" b="1" dirty="0" smtClean="0">
                <a:latin typeface="Avenir Next" panose="020B0503020202020204" pitchFamily="34" charset="0"/>
              </a:rPr>
              <a:t> </a:t>
            </a:r>
            <a:endParaRPr lang="en-US" sz="3600" dirty="0">
              <a:latin typeface="Avenir Next" panose="020B0503020202020204" pitchFamily="34" charset="0"/>
            </a:endParaRPr>
          </a:p>
        </p:txBody>
      </p:sp>
    </p:spTree>
    <p:extLst>
      <p:ext uri="{BB962C8B-B14F-4D97-AF65-F5344CB8AC3E}">
        <p14:creationId xmlns:p14="http://schemas.microsoft.com/office/powerpoint/2010/main" val="365048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87FF8E-F6C0-DC4A-B0E0-AE65F02FAA18}"/>
              </a:ext>
            </a:extLst>
          </p:cNvPr>
          <p:cNvPicPr>
            <a:picLocks noChangeAspect="1"/>
          </p:cNvPicPr>
          <p:nvPr/>
        </p:nvPicPr>
        <p:blipFill>
          <a:blip r:embed="rId3"/>
          <a:stretch>
            <a:fillRect/>
          </a:stretch>
        </p:blipFill>
        <p:spPr>
          <a:xfrm>
            <a:off x="0" y="0"/>
            <a:ext cx="12179300" cy="6858000"/>
          </a:xfrm>
          <a:prstGeom prst="rect">
            <a:avLst/>
          </a:prstGeom>
        </p:spPr>
      </p:pic>
      <p:sp>
        <p:nvSpPr>
          <p:cNvPr id="2" name="Title 1">
            <a:extLst>
              <a:ext uri="{FF2B5EF4-FFF2-40B4-BE49-F238E27FC236}">
                <a16:creationId xmlns:a16="http://schemas.microsoft.com/office/drawing/2014/main" id="{9CE90DF2-3D7F-4646-AFED-B2AE46398FDA}"/>
              </a:ext>
            </a:extLst>
          </p:cNvPr>
          <p:cNvSpPr>
            <a:spLocks noGrp="1"/>
          </p:cNvSpPr>
          <p:nvPr>
            <p:ph type="title"/>
          </p:nvPr>
        </p:nvSpPr>
        <p:spPr>
          <a:xfrm>
            <a:off x="3003449" y="234118"/>
            <a:ext cx="6949440" cy="1325563"/>
          </a:xfrm>
        </p:spPr>
        <p:txBody>
          <a:bodyPr>
            <a:normAutofit fontScale="90000"/>
          </a:bodyPr>
          <a:lstStyle/>
          <a:p>
            <a:pPr algn="ctr" fontAlgn="base"/>
            <a:r>
              <a:rPr lang="es-MX" b="1" dirty="0"/>
              <a:t>La prevalencia del abuso emocional entre los adventistas </a:t>
            </a:r>
            <a:endParaRPr lang="en-US" dirty="0"/>
          </a:p>
        </p:txBody>
      </p:sp>
      <p:sp>
        <p:nvSpPr>
          <p:cNvPr id="3" name="Content Placeholder 2">
            <a:extLst>
              <a:ext uri="{FF2B5EF4-FFF2-40B4-BE49-F238E27FC236}">
                <a16:creationId xmlns:a16="http://schemas.microsoft.com/office/drawing/2014/main" id="{77A3D993-D61D-E242-BC36-45C1EB8C0D17}"/>
              </a:ext>
            </a:extLst>
          </p:cNvPr>
          <p:cNvSpPr>
            <a:spLocks noGrp="1"/>
          </p:cNvSpPr>
          <p:nvPr>
            <p:ph idx="1"/>
          </p:nvPr>
        </p:nvSpPr>
        <p:spPr>
          <a:xfrm>
            <a:off x="457200" y="2331720"/>
            <a:ext cx="9495689" cy="3771900"/>
          </a:xfrm>
        </p:spPr>
        <p:txBody>
          <a:bodyPr>
            <a:normAutofit lnSpcReduction="10000"/>
          </a:bodyPr>
          <a:lstStyle/>
          <a:p>
            <a:pPr marL="0" indent="0">
              <a:buNone/>
            </a:pPr>
            <a:r>
              <a:rPr lang="es-MX" sz="2200" dirty="0"/>
              <a:t>A</a:t>
            </a:r>
            <a:r>
              <a:rPr lang="es-MX" sz="2200" dirty="0" smtClean="0"/>
              <a:t>dultos </a:t>
            </a:r>
            <a:r>
              <a:rPr lang="es-MX" sz="2200" dirty="0"/>
              <a:t>adventistas del séptimo día en Los Estados Unidos</a:t>
            </a:r>
            <a:r>
              <a:rPr lang="en-US" sz="2200" dirty="0" smtClean="0"/>
              <a:t>(10,283</a:t>
            </a:r>
            <a:r>
              <a:rPr lang="en-US" sz="2200" dirty="0"/>
              <a:t>) </a:t>
            </a:r>
            <a:r>
              <a:rPr lang="en-US" sz="2200" dirty="0" smtClean="0"/>
              <a:t>ha </a:t>
            </a:r>
            <a:r>
              <a:rPr lang="es-MX" sz="2200" dirty="0" smtClean="0"/>
              <a:t>experimentado </a:t>
            </a:r>
            <a:r>
              <a:rPr lang="es-MX" sz="2200" dirty="0"/>
              <a:t>abuso emocional por parte de uno de sus padres (padre o madre), antes de los dieciocho años de edad. </a:t>
            </a:r>
            <a:endParaRPr lang="es-MX" sz="2200" dirty="0" smtClean="0"/>
          </a:p>
          <a:p>
            <a:r>
              <a:rPr lang="en-US" sz="2000" dirty="0" smtClean="0">
                <a:solidFill>
                  <a:srgbClr val="FF0000"/>
                </a:solidFill>
              </a:rPr>
              <a:t>39</a:t>
            </a:r>
            <a:r>
              <a:rPr lang="en-US" sz="2000" dirty="0">
                <a:solidFill>
                  <a:srgbClr val="FF0000"/>
                </a:solidFill>
              </a:rPr>
              <a:t>% </a:t>
            </a:r>
            <a:r>
              <a:rPr lang="es-MX" sz="2000" dirty="0">
                <a:solidFill>
                  <a:srgbClr val="FF0000"/>
                </a:solidFill>
              </a:rPr>
              <a:t>mujeres </a:t>
            </a:r>
            <a:endParaRPr lang="es-MX" sz="2000" dirty="0" smtClean="0">
              <a:solidFill>
                <a:srgbClr val="FF0000"/>
              </a:solidFill>
            </a:endParaRPr>
          </a:p>
          <a:p>
            <a:r>
              <a:rPr lang="en-US" sz="2000" dirty="0" smtClean="0">
                <a:solidFill>
                  <a:srgbClr val="FF0000"/>
                </a:solidFill>
              </a:rPr>
              <a:t>35</a:t>
            </a:r>
            <a:r>
              <a:rPr lang="en-US" sz="2000" dirty="0">
                <a:solidFill>
                  <a:srgbClr val="FF0000"/>
                </a:solidFill>
              </a:rPr>
              <a:t>% </a:t>
            </a:r>
            <a:r>
              <a:rPr lang="es-MX" sz="2000" dirty="0">
                <a:solidFill>
                  <a:srgbClr val="FF0000"/>
                </a:solidFill>
              </a:rPr>
              <a:t>hombres</a:t>
            </a:r>
            <a:endParaRPr lang="en-US" sz="2000" dirty="0">
              <a:solidFill>
                <a:srgbClr val="FF0000"/>
              </a:solidFill>
            </a:endParaRPr>
          </a:p>
          <a:p>
            <a:r>
              <a:rPr lang="es-MX" dirty="0"/>
              <a:t>El haber estado expuestos a este abuso tuvo un </a:t>
            </a:r>
            <a:r>
              <a:rPr lang="es-MX" b="1" dirty="0">
                <a:solidFill>
                  <a:srgbClr val="FF0000"/>
                </a:solidFill>
              </a:rPr>
              <a:t>efecto negativo</a:t>
            </a:r>
            <a:r>
              <a:rPr lang="es-MX" dirty="0"/>
              <a:t> en su </a:t>
            </a:r>
            <a:r>
              <a:rPr lang="es-MX" dirty="0">
                <a:solidFill>
                  <a:srgbClr val="FF0000"/>
                </a:solidFill>
              </a:rPr>
              <a:t>salud física y mental</a:t>
            </a:r>
            <a:r>
              <a:rPr lang="es-MX" dirty="0"/>
              <a:t>, independientemente de su edad, género, estatus social e ingreso económico y en sus elecciones de </a:t>
            </a:r>
            <a:r>
              <a:rPr lang="es-MX" dirty="0">
                <a:solidFill>
                  <a:srgbClr val="FF0000"/>
                </a:solidFill>
              </a:rPr>
              <a:t>estilo de vida</a:t>
            </a:r>
            <a:r>
              <a:rPr lang="es-MX" dirty="0"/>
              <a:t>, tales como la </a:t>
            </a:r>
            <a:r>
              <a:rPr lang="es-MX" dirty="0">
                <a:solidFill>
                  <a:srgbClr val="FF0000"/>
                </a:solidFill>
              </a:rPr>
              <a:t>alimentación saludable</a:t>
            </a:r>
            <a:r>
              <a:rPr lang="es-MX" dirty="0"/>
              <a:t>, o la </a:t>
            </a:r>
            <a:r>
              <a:rPr lang="es-MX" dirty="0">
                <a:solidFill>
                  <a:srgbClr val="FF0000"/>
                </a:solidFill>
              </a:rPr>
              <a:t>práctica del ejercicio</a:t>
            </a:r>
            <a:endParaRPr lang="en-US" sz="2400" dirty="0">
              <a:solidFill>
                <a:srgbClr val="FF0000"/>
              </a:solidFill>
            </a:endParaRPr>
          </a:p>
        </p:txBody>
      </p:sp>
    </p:spTree>
    <p:extLst>
      <p:ext uri="{BB962C8B-B14F-4D97-AF65-F5344CB8AC3E}">
        <p14:creationId xmlns:p14="http://schemas.microsoft.com/office/powerpoint/2010/main" val="4879450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2282</TotalTime>
  <Words>2311</Words>
  <Application>Microsoft Office PowerPoint</Application>
  <PresentationFormat>Widescreen</PresentationFormat>
  <Paragraphs>199</Paragraphs>
  <Slides>36</Slides>
  <Notes>36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36</vt:i4>
      </vt:variant>
    </vt:vector>
  </HeadingPairs>
  <TitlesOfParts>
    <vt:vector size="48" baseType="lpstr">
      <vt:lpstr>Aharoni</vt:lpstr>
      <vt:lpstr>Arial</vt:lpstr>
      <vt:lpstr>Avenir Next</vt:lpstr>
      <vt:lpstr>Bella Donna</vt:lpstr>
      <vt:lpstr>Calibri</vt:lpstr>
      <vt:lpstr>Calibri Light</vt:lpstr>
      <vt:lpstr>DilleniaUPC</vt:lpstr>
      <vt:lpstr>FrankRuehl</vt:lpstr>
      <vt:lpstr>Symbol</vt:lpstr>
      <vt:lpstr>Times New Roman</vt:lpstr>
      <vt:lpstr>Wingdings</vt:lpstr>
      <vt:lpstr>Office Theme</vt:lpstr>
      <vt:lpstr>PALABRAS  que  HIEREN</vt:lpstr>
      <vt:lpstr>PowerPoint Presentation</vt:lpstr>
      <vt:lpstr>Sábado de énfasis en enditnow</vt:lpstr>
      <vt:lpstr>Sábado de énfasis en enditnow</vt:lpstr>
      <vt:lpstr>LA VIOLENCIA EJERCE SU IMPACTO SOBRE TODOS  </vt:lpstr>
      <vt:lpstr>Preguntas para considerar:</vt:lpstr>
      <vt:lpstr>AGRESIÓN SICOLÓGICA</vt:lpstr>
      <vt:lpstr>AGRESIÓN SICOLÓGICA </vt:lpstr>
      <vt:lpstr>La prevalencia del abuso emocional entre los adventistas </vt:lpstr>
      <vt:lpstr>Definición de Abuso Emocional</vt:lpstr>
      <vt:lpstr>EMOTIONAL ABUSE FEELS LIKE . . .</vt:lpstr>
      <vt:lpstr>Cómo reconocer  el abuso emocional </vt:lpstr>
      <vt:lpstr>SIGNOS DE ABUSO EMOCIONAL </vt:lpstr>
      <vt:lpstr>Autodiagnóstico de abuso emocional </vt:lpstr>
      <vt:lpstr>PowerPoint Presentation</vt:lpstr>
      <vt:lpstr>¿Cómo podrías responder si estuvieras siendo abusada sicológicamente? </vt:lpstr>
      <vt:lpstr>PowerPoint Presentation</vt:lpstr>
      <vt:lpstr>PowerPoint Presentation</vt:lpstr>
      <vt:lpstr>PowerPoint Presentation</vt:lpstr>
      <vt:lpstr>PowerPoint Presentation</vt:lpstr>
      <vt:lpstr>PowerPoint Presentation</vt:lpstr>
      <vt:lpstr>El mensaje bíblico</vt:lpstr>
      <vt:lpstr>Versión Reina- Valera Antigua</vt:lpstr>
      <vt:lpstr>El Poder de las Palabras</vt:lpstr>
      <vt:lpstr>EL PODER DE LAS PALABRAS DE ABIGAIL</vt:lpstr>
      <vt:lpstr>El poder de las palabras amables</vt:lpstr>
      <vt:lpstr>PowerPoint Presentation</vt:lpstr>
      <vt:lpstr>El poder de las palabras respetuosas </vt:lpstr>
      <vt:lpstr>PowerPoint Presentation</vt:lpstr>
      <vt:lpstr>El poder de palabras de entrega y unidad</vt:lpstr>
      <vt:lpstr>PowerPoint Presentation</vt:lpstr>
      <vt:lpstr>El poder de la Palabra de Dios en ti</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Words That Wound</dc:title>
  <dc:creator>Timon, Rebecca</dc:creator>
  <cp:lastModifiedBy>Cori Villarreal</cp:lastModifiedBy>
  <cp:revision>95</cp:revision>
  <dcterms:created xsi:type="dcterms:W3CDTF">2018-03-26T16:10:36Z</dcterms:created>
  <dcterms:modified xsi:type="dcterms:W3CDTF">2018-04-19T17:07:46Z</dcterms:modified>
</cp:coreProperties>
</file>